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notesMasterIdLst>
    <p:notesMasterId r:id="rId12"/>
  </p:notesMasterIdLst>
  <p:sldIdLst>
    <p:sldId id="256" r:id="rId2"/>
    <p:sldId id="257" r:id="rId3"/>
    <p:sldId id="267" r:id="rId4"/>
    <p:sldId id="268" r:id="rId5"/>
    <p:sldId id="271" r:id="rId6"/>
    <p:sldId id="272" r:id="rId7"/>
    <p:sldId id="274" r:id="rId8"/>
    <p:sldId id="275" r:id="rId9"/>
    <p:sldId id="276" r:id="rId10"/>
    <p:sldId id="27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87"/>
    <p:restoredTop sz="96371"/>
  </p:normalViewPr>
  <p:slideViewPr>
    <p:cSldViewPr snapToGrid="0">
      <p:cViewPr varScale="1">
        <p:scale>
          <a:sx n="123" d="100"/>
          <a:sy n="123" d="100"/>
        </p:scale>
        <p:origin x="200" y="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ariam/Desktop/CAPSTONE/Business%20Analytics/game_performance%20B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ariam/Desktop/CAPSTONE/Business%20Analytics/game_performance%20B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[game_performance BA.xlsx]Touchdown per week!PivotTable1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chemeClr val="accent2">
                    <a:lumMod val="75000"/>
                  </a:schemeClr>
                </a:solidFill>
              </a:rPr>
              <a:t>Touch</a:t>
            </a:r>
            <a:r>
              <a:rPr lang="en-US" b="1" baseline="0">
                <a:solidFill>
                  <a:schemeClr val="accent2">
                    <a:lumMod val="75000"/>
                  </a:schemeClr>
                </a:solidFill>
              </a:rPr>
              <a:t> down per week</a:t>
            </a:r>
            <a:endParaRPr lang="en-US" b="1">
              <a:solidFill>
                <a:schemeClr val="accent2">
                  <a:lumMod val="7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accent2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'Touchdown per week'!$B$3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'Touchdown per week'!$A$4:$A$17</c:f>
              <c:strCache>
                <c:ptCount val="13"/>
                <c:pt idx="0">
                  <c:v>07/04/2025</c:v>
                </c:pt>
                <c:pt idx="1">
                  <c:v>14/04/2025</c:v>
                </c:pt>
                <c:pt idx="2">
                  <c:v>21/04/2025</c:v>
                </c:pt>
                <c:pt idx="3">
                  <c:v>28/04/2025</c:v>
                </c:pt>
                <c:pt idx="4">
                  <c:v>05/05/2025</c:v>
                </c:pt>
                <c:pt idx="5">
                  <c:v>12/05/2025</c:v>
                </c:pt>
                <c:pt idx="6">
                  <c:v>19/05/2025</c:v>
                </c:pt>
                <c:pt idx="7">
                  <c:v>26/05/2025</c:v>
                </c:pt>
                <c:pt idx="8">
                  <c:v>02/06/2025</c:v>
                </c:pt>
                <c:pt idx="9">
                  <c:v>09/06/2025</c:v>
                </c:pt>
                <c:pt idx="10">
                  <c:v>16/06/2025</c:v>
                </c:pt>
                <c:pt idx="11">
                  <c:v>23/06/2025</c:v>
                </c:pt>
                <c:pt idx="12">
                  <c:v>30/06/2025</c:v>
                </c:pt>
              </c:strCache>
            </c:strRef>
          </c:cat>
          <c:val>
            <c:numRef>
              <c:f>'Touchdown per week'!$B$4:$B$17</c:f>
              <c:numCache>
                <c:formatCode>General</c:formatCode>
                <c:ptCount val="13"/>
                <c:pt idx="0">
                  <c:v>17</c:v>
                </c:pt>
                <c:pt idx="1">
                  <c:v>8</c:v>
                </c:pt>
                <c:pt idx="2">
                  <c:v>12</c:v>
                </c:pt>
                <c:pt idx="3">
                  <c:v>14</c:v>
                </c:pt>
                <c:pt idx="4">
                  <c:v>12</c:v>
                </c:pt>
                <c:pt idx="5">
                  <c:v>11</c:v>
                </c:pt>
                <c:pt idx="6">
                  <c:v>10</c:v>
                </c:pt>
                <c:pt idx="7">
                  <c:v>11</c:v>
                </c:pt>
                <c:pt idx="8">
                  <c:v>3</c:v>
                </c:pt>
                <c:pt idx="9">
                  <c:v>16</c:v>
                </c:pt>
                <c:pt idx="10">
                  <c:v>14</c:v>
                </c:pt>
                <c:pt idx="11">
                  <c:v>5</c:v>
                </c:pt>
                <c:pt idx="12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E7-4041-8645-DB0228FD99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0993696"/>
        <c:axId val="782480944"/>
      </c:barChart>
      <c:dateAx>
        <c:axId val="4109936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b="1">
                    <a:solidFill>
                      <a:schemeClr val="accent2">
                        <a:lumMod val="75000"/>
                      </a:schemeClr>
                    </a:solidFill>
                  </a:rPr>
                  <a:t>Week Ending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[$-409]mmmm\-yy;@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2480944"/>
        <c:crosses val="autoZero"/>
        <c:auto val="0"/>
        <c:lblOffset val="100"/>
        <c:baseTimeUnit val="days"/>
        <c:majorUnit val="1"/>
      </c:dateAx>
      <c:valAx>
        <c:axId val="782480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b="1">
                    <a:solidFill>
                      <a:schemeClr val="accent2">
                        <a:lumMod val="75000"/>
                      </a:schemeClr>
                    </a:solidFill>
                  </a:rPr>
                  <a:t>Touch Downs</a:t>
                </a:r>
              </a:p>
              <a:p>
                <a:pPr>
                  <a:defRPr b="1"/>
                </a:pPr>
                <a:endParaRPr lang="en-GB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0993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[game_performance BA.xlsx]Plays per week!PivotTable1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baseline="0">
                <a:solidFill>
                  <a:schemeClr val="accent2">
                    <a:lumMod val="75000"/>
                  </a:schemeClr>
                </a:solidFill>
              </a:rPr>
              <a:t>Plays per week</a:t>
            </a:r>
            <a:endParaRPr lang="en-US" b="1">
              <a:solidFill>
                <a:schemeClr val="accent2">
                  <a:lumMod val="75000"/>
                </a:schemeClr>
              </a:solidFill>
            </a:endParaRPr>
          </a:p>
        </c:rich>
      </c:tx>
      <c:layout>
        <c:manualLayout>
          <c:xMode val="edge"/>
          <c:yMode val="edge"/>
          <c:x val="0.4266387434554974"/>
          <c:y val="8.9086859688195987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'Plays per week'!$B$3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'Plays per week'!$A$4:$A$17</c:f>
              <c:strCache>
                <c:ptCount val="13"/>
                <c:pt idx="0">
                  <c:v>07/04/2025</c:v>
                </c:pt>
                <c:pt idx="1">
                  <c:v>14/04/2025</c:v>
                </c:pt>
                <c:pt idx="2">
                  <c:v>21/04/2025</c:v>
                </c:pt>
                <c:pt idx="3">
                  <c:v>28/04/2025</c:v>
                </c:pt>
                <c:pt idx="4">
                  <c:v>05/05/2025</c:v>
                </c:pt>
                <c:pt idx="5">
                  <c:v>12/05/2025</c:v>
                </c:pt>
                <c:pt idx="6">
                  <c:v>19/05/2025</c:v>
                </c:pt>
                <c:pt idx="7">
                  <c:v>26/05/2025</c:v>
                </c:pt>
                <c:pt idx="8">
                  <c:v>02/06/2025</c:v>
                </c:pt>
                <c:pt idx="9">
                  <c:v>09/06/2025</c:v>
                </c:pt>
                <c:pt idx="10">
                  <c:v>16/06/2025</c:v>
                </c:pt>
                <c:pt idx="11">
                  <c:v>23/06/2025</c:v>
                </c:pt>
                <c:pt idx="12">
                  <c:v>30/06/2025</c:v>
                </c:pt>
              </c:strCache>
            </c:strRef>
          </c:cat>
          <c:val>
            <c:numRef>
              <c:f>'Plays per week'!$B$4:$B$17</c:f>
              <c:numCache>
                <c:formatCode>General</c:formatCode>
                <c:ptCount val="13"/>
                <c:pt idx="0">
                  <c:v>165</c:v>
                </c:pt>
                <c:pt idx="1">
                  <c:v>62</c:v>
                </c:pt>
                <c:pt idx="2">
                  <c:v>123</c:v>
                </c:pt>
                <c:pt idx="3">
                  <c:v>207</c:v>
                </c:pt>
                <c:pt idx="4">
                  <c:v>205</c:v>
                </c:pt>
                <c:pt idx="5">
                  <c:v>108</c:v>
                </c:pt>
                <c:pt idx="6">
                  <c:v>147</c:v>
                </c:pt>
                <c:pt idx="7">
                  <c:v>114</c:v>
                </c:pt>
                <c:pt idx="8">
                  <c:v>75</c:v>
                </c:pt>
                <c:pt idx="9">
                  <c:v>164</c:v>
                </c:pt>
                <c:pt idx="10">
                  <c:v>245</c:v>
                </c:pt>
                <c:pt idx="11">
                  <c:v>92</c:v>
                </c:pt>
                <c:pt idx="12">
                  <c:v>242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6BF-D24A-BEB4-5B9160DF0428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410993696"/>
        <c:axId val="782480944"/>
      </c:lineChart>
      <c:dateAx>
        <c:axId val="4109936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accent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b="1">
                    <a:solidFill>
                      <a:schemeClr val="accent2">
                        <a:lumMod val="75000"/>
                      </a:schemeClr>
                    </a:solidFill>
                  </a:rPr>
                  <a:t>Week Ending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accent2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[$-409]mmm\-yy;@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2480944"/>
        <c:crosses val="autoZero"/>
        <c:auto val="0"/>
        <c:lblOffset val="100"/>
        <c:baseTimeUnit val="days"/>
      </c:dateAx>
      <c:valAx>
        <c:axId val="782480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b="1">
                    <a:solidFill>
                      <a:schemeClr val="accent2">
                        <a:lumMod val="75000"/>
                      </a:schemeClr>
                    </a:solidFill>
                  </a:rPr>
                  <a:t>Total Plays</a:t>
                </a:r>
              </a:p>
              <a:p>
                <a:pPr>
                  <a:defRPr b="1"/>
                </a:pPr>
                <a:endParaRPr lang="en-GB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099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02T20:53:36.477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02T21:14:07.70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02T21:56:13.173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media/image1.jpeg>
</file>

<file path=ppt/media/image2.jpeg>
</file>

<file path=ppt/media/image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B235A3-CB7D-0643-8131-4A3C4CA15E4B}" type="datetimeFigureOut">
              <a:rPr lang="en-US" smtClean="0"/>
              <a:t>5/5/25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B15F01-F12E-2B47-8BDC-3B9D3637FE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36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B15F01-F12E-2B47-8BDC-3B9D3637FE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585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B15F01-F12E-2B47-8BDC-3B9D3637FE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272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B15F01-F12E-2B47-8BDC-3B9D3637FE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649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B15F01-F12E-2B47-8BDC-3B9D3637FE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762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74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22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61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455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492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688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4587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3394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18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731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706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257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9" r:id="rId6"/>
    <p:sldLayoutId id="2147483744" r:id="rId7"/>
    <p:sldLayoutId id="2147483745" r:id="rId8"/>
    <p:sldLayoutId id="2147483746" r:id="rId9"/>
    <p:sldLayoutId id="2147483748" r:id="rId10"/>
    <p:sldLayoutId id="214748374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D35AE2F-5E3A-49D9-8DE1-8A333BA40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6F439-A0E0-4A15-0790-1A06376A7F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t="24981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60FDAD-EE13-1FB7-DDE7-C65FE87506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sz="8900"/>
              <a:t>Flag football Performance &amp; Injury Anlaytics Platform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50149B-0C26-F9D0-7BD4-DB8B2463A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9432"/>
            <a:ext cx="9144000" cy="1225296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/>
              <a:t>Mariam Adegbindin</a:t>
            </a:r>
          </a:p>
          <a:p>
            <a:pPr algn="ctr">
              <a:lnSpc>
                <a:spcPct val="100000"/>
              </a:lnSpc>
            </a:pPr>
            <a:r>
              <a:rPr lang="en-US" sz="3200" dirty="0"/>
              <a:t>MS-CISBA capstone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04D8AD8F-EF7F-481F-B99A-B85138970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79EB4626-023C-436D-9F57-9EB460809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902700 h 5416094"/>
              <a:gd name="connsiteX1" fmla="*/ 902700 w 10515600"/>
              <a:gd name="connsiteY1" fmla="*/ 0 h 5416094"/>
              <a:gd name="connsiteX2" fmla="*/ 1746919 w 10515600"/>
              <a:gd name="connsiteY2" fmla="*/ 0 h 5416094"/>
              <a:gd name="connsiteX3" fmla="*/ 2329833 w 10515600"/>
              <a:gd name="connsiteY3" fmla="*/ 0 h 5416094"/>
              <a:gd name="connsiteX4" fmla="*/ 2825644 w 10515600"/>
              <a:gd name="connsiteY4" fmla="*/ 0 h 5416094"/>
              <a:gd name="connsiteX5" fmla="*/ 3582762 w 10515600"/>
              <a:gd name="connsiteY5" fmla="*/ 0 h 5416094"/>
              <a:gd name="connsiteX6" fmla="*/ 4165675 w 10515600"/>
              <a:gd name="connsiteY6" fmla="*/ 0 h 5416094"/>
              <a:gd name="connsiteX7" fmla="*/ 5009894 w 10515600"/>
              <a:gd name="connsiteY7" fmla="*/ 0 h 5416094"/>
              <a:gd name="connsiteX8" fmla="*/ 5505706 w 10515600"/>
              <a:gd name="connsiteY8" fmla="*/ 0 h 5416094"/>
              <a:gd name="connsiteX9" fmla="*/ 6349925 w 10515600"/>
              <a:gd name="connsiteY9" fmla="*/ 0 h 5416094"/>
              <a:gd name="connsiteX10" fmla="*/ 6758634 w 10515600"/>
              <a:gd name="connsiteY10" fmla="*/ 0 h 5416094"/>
              <a:gd name="connsiteX11" fmla="*/ 7428650 w 10515600"/>
              <a:gd name="connsiteY11" fmla="*/ 0 h 5416094"/>
              <a:gd name="connsiteX12" fmla="*/ 8098665 w 10515600"/>
              <a:gd name="connsiteY12" fmla="*/ 0 h 5416094"/>
              <a:gd name="connsiteX13" fmla="*/ 8681579 w 10515600"/>
              <a:gd name="connsiteY13" fmla="*/ 0 h 5416094"/>
              <a:gd name="connsiteX14" fmla="*/ 9612900 w 10515600"/>
              <a:gd name="connsiteY14" fmla="*/ 0 h 5416094"/>
              <a:gd name="connsiteX15" fmla="*/ 10515600 w 10515600"/>
              <a:gd name="connsiteY15" fmla="*/ 902700 h 5416094"/>
              <a:gd name="connsiteX16" fmla="*/ 10515600 w 10515600"/>
              <a:gd name="connsiteY16" fmla="*/ 1504482 h 5416094"/>
              <a:gd name="connsiteX17" fmla="*/ 10515600 w 10515600"/>
              <a:gd name="connsiteY17" fmla="*/ 2178479 h 5416094"/>
              <a:gd name="connsiteX18" fmla="*/ 10515600 w 10515600"/>
              <a:gd name="connsiteY18" fmla="*/ 2780261 h 5416094"/>
              <a:gd name="connsiteX19" fmla="*/ 10515600 w 10515600"/>
              <a:gd name="connsiteY19" fmla="*/ 3273722 h 5416094"/>
              <a:gd name="connsiteX20" fmla="*/ 10515600 w 10515600"/>
              <a:gd name="connsiteY20" fmla="*/ 3803291 h 5416094"/>
              <a:gd name="connsiteX21" fmla="*/ 10515600 w 10515600"/>
              <a:gd name="connsiteY21" fmla="*/ 4513394 h 5416094"/>
              <a:gd name="connsiteX22" fmla="*/ 9612900 w 10515600"/>
              <a:gd name="connsiteY22" fmla="*/ 5416094 h 5416094"/>
              <a:gd name="connsiteX23" fmla="*/ 9117089 w 10515600"/>
              <a:gd name="connsiteY23" fmla="*/ 5416094 h 5416094"/>
              <a:gd name="connsiteX24" fmla="*/ 8708379 w 10515600"/>
              <a:gd name="connsiteY24" fmla="*/ 5416094 h 5416094"/>
              <a:gd name="connsiteX25" fmla="*/ 8299670 w 10515600"/>
              <a:gd name="connsiteY25" fmla="*/ 5416094 h 5416094"/>
              <a:gd name="connsiteX26" fmla="*/ 7629654 w 10515600"/>
              <a:gd name="connsiteY26" fmla="*/ 5416094 h 5416094"/>
              <a:gd name="connsiteX27" fmla="*/ 7133843 w 10515600"/>
              <a:gd name="connsiteY27" fmla="*/ 5416094 h 5416094"/>
              <a:gd name="connsiteX28" fmla="*/ 6376726 w 10515600"/>
              <a:gd name="connsiteY28" fmla="*/ 5416094 h 5416094"/>
              <a:gd name="connsiteX29" fmla="*/ 5880914 w 10515600"/>
              <a:gd name="connsiteY29" fmla="*/ 5416094 h 5416094"/>
              <a:gd name="connsiteX30" fmla="*/ 5123797 w 10515600"/>
              <a:gd name="connsiteY30" fmla="*/ 5416094 h 5416094"/>
              <a:gd name="connsiteX31" fmla="*/ 4715088 w 10515600"/>
              <a:gd name="connsiteY31" fmla="*/ 5416094 h 5416094"/>
              <a:gd name="connsiteX32" fmla="*/ 3957970 w 10515600"/>
              <a:gd name="connsiteY32" fmla="*/ 5416094 h 5416094"/>
              <a:gd name="connsiteX33" fmla="*/ 3462159 w 10515600"/>
              <a:gd name="connsiteY33" fmla="*/ 5416094 h 5416094"/>
              <a:gd name="connsiteX34" fmla="*/ 3053449 w 10515600"/>
              <a:gd name="connsiteY34" fmla="*/ 5416094 h 5416094"/>
              <a:gd name="connsiteX35" fmla="*/ 2557638 w 10515600"/>
              <a:gd name="connsiteY35" fmla="*/ 5416094 h 5416094"/>
              <a:gd name="connsiteX36" fmla="*/ 1800521 w 10515600"/>
              <a:gd name="connsiteY36" fmla="*/ 5416094 h 5416094"/>
              <a:gd name="connsiteX37" fmla="*/ 902700 w 10515600"/>
              <a:gd name="connsiteY37" fmla="*/ 5416094 h 5416094"/>
              <a:gd name="connsiteX38" fmla="*/ 0 w 10515600"/>
              <a:gd name="connsiteY38" fmla="*/ 4513394 h 5416094"/>
              <a:gd name="connsiteX39" fmla="*/ 0 w 10515600"/>
              <a:gd name="connsiteY39" fmla="*/ 3911612 h 5416094"/>
              <a:gd name="connsiteX40" fmla="*/ 0 w 10515600"/>
              <a:gd name="connsiteY40" fmla="*/ 3309829 h 5416094"/>
              <a:gd name="connsiteX41" fmla="*/ 0 w 10515600"/>
              <a:gd name="connsiteY41" fmla="*/ 2780261 h 5416094"/>
              <a:gd name="connsiteX42" fmla="*/ 0 w 10515600"/>
              <a:gd name="connsiteY42" fmla="*/ 2106265 h 5416094"/>
              <a:gd name="connsiteX43" fmla="*/ 0 w 10515600"/>
              <a:gd name="connsiteY43" fmla="*/ 1504482 h 5416094"/>
              <a:gd name="connsiteX44" fmla="*/ 0 w 10515600"/>
              <a:gd name="connsiteY44" fmla="*/ 90270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515600" h="5416094" extrusionOk="0">
                <a:moveTo>
                  <a:pt x="0" y="902700"/>
                </a:moveTo>
                <a:cubicBezTo>
                  <a:pt x="-57306" y="368805"/>
                  <a:pt x="305054" y="37193"/>
                  <a:pt x="902700" y="0"/>
                </a:cubicBezTo>
                <a:cubicBezTo>
                  <a:pt x="1280419" y="-35006"/>
                  <a:pt x="1407743" y="-35339"/>
                  <a:pt x="1746919" y="0"/>
                </a:cubicBezTo>
                <a:cubicBezTo>
                  <a:pt x="2086095" y="35339"/>
                  <a:pt x="2146539" y="-12333"/>
                  <a:pt x="2329833" y="0"/>
                </a:cubicBezTo>
                <a:cubicBezTo>
                  <a:pt x="2513127" y="12333"/>
                  <a:pt x="2706706" y="12952"/>
                  <a:pt x="2825644" y="0"/>
                </a:cubicBezTo>
                <a:cubicBezTo>
                  <a:pt x="2944582" y="-12952"/>
                  <a:pt x="3420817" y="-27100"/>
                  <a:pt x="3582762" y="0"/>
                </a:cubicBezTo>
                <a:cubicBezTo>
                  <a:pt x="3744707" y="27100"/>
                  <a:pt x="4023584" y="-9167"/>
                  <a:pt x="4165675" y="0"/>
                </a:cubicBezTo>
                <a:cubicBezTo>
                  <a:pt x="4307766" y="9167"/>
                  <a:pt x="4770188" y="27031"/>
                  <a:pt x="5009894" y="0"/>
                </a:cubicBezTo>
                <a:cubicBezTo>
                  <a:pt x="5249600" y="-27031"/>
                  <a:pt x="5349881" y="-194"/>
                  <a:pt x="5505706" y="0"/>
                </a:cubicBezTo>
                <a:cubicBezTo>
                  <a:pt x="5661531" y="194"/>
                  <a:pt x="6129254" y="-29363"/>
                  <a:pt x="6349925" y="0"/>
                </a:cubicBezTo>
                <a:cubicBezTo>
                  <a:pt x="6570596" y="29363"/>
                  <a:pt x="6581199" y="-14617"/>
                  <a:pt x="6758634" y="0"/>
                </a:cubicBezTo>
                <a:cubicBezTo>
                  <a:pt x="6936069" y="14617"/>
                  <a:pt x="7246491" y="25675"/>
                  <a:pt x="7428650" y="0"/>
                </a:cubicBezTo>
                <a:cubicBezTo>
                  <a:pt x="7610809" y="-25675"/>
                  <a:pt x="7825190" y="-17078"/>
                  <a:pt x="8098665" y="0"/>
                </a:cubicBezTo>
                <a:cubicBezTo>
                  <a:pt x="8372141" y="17078"/>
                  <a:pt x="8559625" y="-21568"/>
                  <a:pt x="8681579" y="0"/>
                </a:cubicBezTo>
                <a:cubicBezTo>
                  <a:pt x="8803533" y="21568"/>
                  <a:pt x="9307226" y="-46066"/>
                  <a:pt x="9612900" y="0"/>
                </a:cubicBezTo>
                <a:cubicBezTo>
                  <a:pt x="10119954" y="-10560"/>
                  <a:pt x="10418674" y="366684"/>
                  <a:pt x="10515600" y="902700"/>
                </a:cubicBezTo>
                <a:cubicBezTo>
                  <a:pt x="10494548" y="1140809"/>
                  <a:pt x="10524881" y="1252168"/>
                  <a:pt x="10515600" y="1504482"/>
                </a:cubicBezTo>
                <a:cubicBezTo>
                  <a:pt x="10506319" y="1756796"/>
                  <a:pt x="10494309" y="1995078"/>
                  <a:pt x="10515600" y="2178479"/>
                </a:cubicBezTo>
                <a:cubicBezTo>
                  <a:pt x="10536891" y="2361880"/>
                  <a:pt x="10522845" y="2487483"/>
                  <a:pt x="10515600" y="2780261"/>
                </a:cubicBezTo>
                <a:cubicBezTo>
                  <a:pt x="10508355" y="3073039"/>
                  <a:pt x="10533694" y="3138252"/>
                  <a:pt x="10515600" y="3273722"/>
                </a:cubicBezTo>
                <a:cubicBezTo>
                  <a:pt x="10497506" y="3409192"/>
                  <a:pt x="10514952" y="3569910"/>
                  <a:pt x="10515600" y="3803291"/>
                </a:cubicBezTo>
                <a:cubicBezTo>
                  <a:pt x="10516248" y="4036672"/>
                  <a:pt x="10499126" y="4317688"/>
                  <a:pt x="10515600" y="4513394"/>
                </a:cubicBezTo>
                <a:cubicBezTo>
                  <a:pt x="10585499" y="4997151"/>
                  <a:pt x="10115437" y="5453981"/>
                  <a:pt x="9612900" y="5416094"/>
                </a:cubicBezTo>
                <a:cubicBezTo>
                  <a:pt x="9473271" y="5418358"/>
                  <a:pt x="9316384" y="5423764"/>
                  <a:pt x="9117089" y="5416094"/>
                </a:cubicBezTo>
                <a:cubicBezTo>
                  <a:pt x="8917794" y="5408424"/>
                  <a:pt x="8902141" y="5433256"/>
                  <a:pt x="8708379" y="5416094"/>
                </a:cubicBezTo>
                <a:cubicBezTo>
                  <a:pt x="8514617" y="5398933"/>
                  <a:pt x="8454700" y="5422387"/>
                  <a:pt x="8299670" y="5416094"/>
                </a:cubicBezTo>
                <a:cubicBezTo>
                  <a:pt x="8144640" y="5409801"/>
                  <a:pt x="7907022" y="5398388"/>
                  <a:pt x="7629654" y="5416094"/>
                </a:cubicBezTo>
                <a:cubicBezTo>
                  <a:pt x="7352286" y="5433800"/>
                  <a:pt x="7244777" y="5409877"/>
                  <a:pt x="7133843" y="5416094"/>
                </a:cubicBezTo>
                <a:cubicBezTo>
                  <a:pt x="7022909" y="5422311"/>
                  <a:pt x="6748865" y="5379753"/>
                  <a:pt x="6376726" y="5416094"/>
                </a:cubicBezTo>
                <a:cubicBezTo>
                  <a:pt x="6004587" y="5452435"/>
                  <a:pt x="5991442" y="5438860"/>
                  <a:pt x="5880914" y="5416094"/>
                </a:cubicBezTo>
                <a:cubicBezTo>
                  <a:pt x="5770386" y="5393328"/>
                  <a:pt x="5294303" y="5440618"/>
                  <a:pt x="5123797" y="5416094"/>
                </a:cubicBezTo>
                <a:cubicBezTo>
                  <a:pt x="4953291" y="5391570"/>
                  <a:pt x="4828705" y="5430421"/>
                  <a:pt x="4715088" y="5416094"/>
                </a:cubicBezTo>
                <a:cubicBezTo>
                  <a:pt x="4601471" y="5401767"/>
                  <a:pt x="4227806" y="5381491"/>
                  <a:pt x="3957970" y="5416094"/>
                </a:cubicBezTo>
                <a:cubicBezTo>
                  <a:pt x="3688134" y="5450697"/>
                  <a:pt x="3670638" y="5425309"/>
                  <a:pt x="3462159" y="5416094"/>
                </a:cubicBezTo>
                <a:cubicBezTo>
                  <a:pt x="3253680" y="5406879"/>
                  <a:pt x="3167443" y="5432031"/>
                  <a:pt x="3053449" y="5416094"/>
                </a:cubicBezTo>
                <a:cubicBezTo>
                  <a:pt x="2939455" y="5400158"/>
                  <a:pt x="2701485" y="5433995"/>
                  <a:pt x="2557638" y="5416094"/>
                </a:cubicBezTo>
                <a:cubicBezTo>
                  <a:pt x="2413791" y="5398193"/>
                  <a:pt x="2168647" y="5424510"/>
                  <a:pt x="1800521" y="5416094"/>
                </a:cubicBezTo>
                <a:cubicBezTo>
                  <a:pt x="1432395" y="5407678"/>
                  <a:pt x="1261364" y="5454497"/>
                  <a:pt x="902700" y="5416094"/>
                </a:cubicBezTo>
                <a:cubicBezTo>
                  <a:pt x="519468" y="5419760"/>
                  <a:pt x="63003" y="5077223"/>
                  <a:pt x="0" y="4513394"/>
                </a:cubicBezTo>
                <a:cubicBezTo>
                  <a:pt x="-20265" y="4243495"/>
                  <a:pt x="27650" y="4053844"/>
                  <a:pt x="0" y="3911612"/>
                </a:cubicBezTo>
                <a:cubicBezTo>
                  <a:pt x="-27650" y="3769380"/>
                  <a:pt x="24988" y="3469350"/>
                  <a:pt x="0" y="3309829"/>
                </a:cubicBezTo>
                <a:cubicBezTo>
                  <a:pt x="-24988" y="3150308"/>
                  <a:pt x="-16973" y="2933511"/>
                  <a:pt x="0" y="2780261"/>
                </a:cubicBezTo>
                <a:cubicBezTo>
                  <a:pt x="16973" y="2627011"/>
                  <a:pt x="-11552" y="2315258"/>
                  <a:pt x="0" y="2106265"/>
                </a:cubicBezTo>
                <a:cubicBezTo>
                  <a:pt x="11552" y="1897272"/>
                  <a:pt x="-9167" y="1726905"/>
                  <a:pt x="0" y="1504482"/>
                </a:cubicBezTo>
                <a:cubicBezTo>
                  <a:pt x="9167" y="1282059"/>
                  <a:pt x="10972" y="1160784"/>
                  <a:pt x="0" y="902700"/>
                </a:cubicBezTo>
                <a:close/>
              </a:path>
            </a:pathLst>
          </a:custGeom>
          <a:noFill/>
          <a:ln w="60325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869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wo referees near the goal signalling touchdown to large stadium">
            <a:extLst>
              <a:ext uri="{FF2B5EF4-FFF2-40B4-BE49-F238E27FC236}">
                <a16:creationId xmlns:a16="http://schemas.microsoft.com/office/drawing/2014/main" id="{D47ED3C5-F660-7814-5292-53CFAE3930C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90000"/>
          </a:blip>
          <a:srcRect t="11376" r="-1" b="401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D5AAC53-3624-41C3-A6B5-1DA97F290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54054" y="760956"/>
            <a:ext cx="6248168" cy="5486563"/>
          </a:xfrm>
          <a:custGeom>
            <a:avLst/>
            <a:gdLst>
              <a:gd name="connsiteX0" fmla="*/ 2612540 w 5531319"/>
              <a:gd name="connsiteY0" fmla="*/ 836 h 4424065"/>
              <a:gd name="connsiteX1" fmla="*/ 2946310 w 5531319"/>
              <a:gd name="connsiteY1" fmla="*/ 35548 h 4424065"/>
              <a:gd name="connsiteX2" fmla="*/ 3961099 w 5531319"/>
              <a:gd name="connsiteY2" fmla="*/ 303581 h 4424065"/>
              <a:gd name="connsiteX3" fmla="*/ 4854587 w 5531319"/>
              <a:gd name="connsiteY3" fmla="*/ 764502 h 4424065"/>
              <a:gd name="connsiteX4" fmla="*/ 5377812 w 5531319"/>
              <a:gd name="connsiteY4" fmla="*/ 1339732 h 4424065"/>
              <a:gd name="connsiteX5" fmla="*/ 5526197 w 5531319"/>
              <a:gd name="connsiteY5" fmla="*/ 1825829 h 4424065"/>
              <a:gd name="connsiteX6" fmla="*/ 5510557 w 5531319"/>
              <a:gd name="connsiteY6" fmla="*/ 2199398 h 4424065"/>
              <a:gd name="connsiteX7" fmla="*/ 5509795 w 5531319"/>
              <a:gd name="connsiteY7" fmla="*/ 2402839 h 4424065"/>
              <a:gd name="connsiteX8" fmla="*/ 5323519 w 5531319"/>
              <a:gd name="connsiteY8" fmla="*/ 3144890 h 4424065"/>
              <a:gd name="connsiteX9" fmla="*/ 4853061 w 5531319"/>
              <a:gd name="connsiteY9" fmla="*/ 3612932 h 4424065"/>
              <a:gd name="connsiteX10" fmla="*/ 4316358 w 5531319"/>
              <a:gd name="connsiteY10" fmla="*/ 3982940 h 4424065"/>
              <a:gd name="connsiteX11" fmla="*/ 3352556 w 5531319"/>
              <a:gd name="connsiteY11" fmla="*/ 4386771 h 4424065"/>
              <a:gd name="connsiteX12" fmla="*/ 2770206 w 5531319"/>
              <a:gd name="connsiteY12" fmla="*/ 4412201 h 4424065"/>
              <a:gd name="connsiteX13" fmla="*/ 2514888 w 5531319"/>
              <a:gd name="connsiteY13" fmla="*/ 4393637 h 4424065"/>
              <a:gd name="connsiteX14" fmla="*/ 1903166 w 5531319"/>
              <a:gd name="connsiteY14" fmla="*/ 4263562 h 4424065"/>
              <a:gd name="connsiteX15" fmla="*/ 948392 w 5531319"/>
              <a:gd name="connsiteY15" fmla="*/ 3794249 h 4424065"/>
              <a:gd name="connsiteX16" fmla="*/ 223633 w 5531319"/>
              <a:gd name="connsiteY16" fmla="*/ 2975526 h 4424065"/>
              <a:gd name="connsiteX17" fmla="*/ 39519 w 5531319"/>
              <a:gd name="connsiteY17" fmla="*/ 2401695 h 4424065"/>
              <a:gd name="connsiteX18" fmla="*/ 16251 w 5531319"/>
              <a:gd name="connsiteY18" fmla="*/ 2300991 h 4424065"/>
              <a:gd name="connsiteX19" fmla="*/ 11800 w 5531319"/>
              <a:gd name="connsiteY19" fmla="*/ 2053556 h 4424065"/>
              <a:gd name="connsiteX20" fmla="*/ 812849 w 5531319"/>
              <a:gd name="connsiteY20" fmla="*/ 651084 h 4424065"/>
              <a:gd name="connsiteX21" fmla="*/ 2066809 w 5531319"/>
              <a:gd name="connsiteY21" fmla="*/ 52586 h 4424065"/>
              <a:gd name="connsiteX22" fmla="*/ 2332045 w 5531319"/>
              <a:gd name="connsiteY22" fmla="*/ 14441 h 4424065"/>
              <a:gd name="connsiteX23" fmla="*/ 2612540 w 5531319"/>
              <a:gd name="connsiteY23" fmla="*/ 836 h 4424065"/>
              <a:gd name="connsiteX24" fmla="*/ 5468597 w 5531319"/>
              <a:gd name="connsiteY24" fmla="*/ 2088522 h 4424065"/>
              <a:gd name="connsiteX25" fmla="*/ 5471140 w 5531319"/>
              <a:gd name="connsiteY25" fmla="*/ 1826083 h 4424065"/>
              <a:gd name="connsiteX26" fmla="*/ 5327079 w 5531319"/>
              <a:gd name="connsiteY26" fmla="*/ 1361348 h 4424065"/>
              <a:gd name="connsiteX27" fmla="*/ 4833353 w 5531319"/>
              <a:gd name="connsiteY27" fmla="*/ 816507 h 4424065"/>
              <a:gd name="connsiteX28" fmla="*/ 4063456 w 5531319"/>
              <a:gd name="connsiteY28" fmla="*/ 400724 h 4424065"/>
              <a:gd name="connsiteX29" fmla="*/ 3972543 w 5531319"/>
              <a:gd name="connsiteY29" fmla="*/ 365631 h 4424065"/>
              <a:gd name="connsiteX30" fmla="*/ 3885571 w 5531319"/>
              <a:gd name="connsiteY30" fmla="*/ 334733 h 4424065"/>
              <a:gd name="connsiteX31" fmla="*/ 4355012 w 5531319"/>
              <a:gd name="connsiteY31" fmla="*/ 579880 h 4424065"/>
              <a:gd name="connsiteX32" fmla="*/ 5144618 w 5531319"/>
              <a:gd name="connsiteY32" fmla="*/ 1290779 h 4424065"/>
              <a:gd name="connsiteX33" fmla="*/ 5468597 w 5531319"/>
              <a:gd name="connsiteY33" fmla="*/ 2088522 h 4424065"/>
              <a:gd name="connsiteX34" fmla="*/ 2219771 w 5531319"/>
              <a:gd name="connsiteY34" fmla="*/ 85645 h 4424065"/>
              <a:gd name="connsiteX35" fmla="*/ 2181626 w 5531319"/>
              <a:gd name="connsiteY35" fmla="*/ 89333 h 4424065"/>
              <a:gd name="connsiteX36" fmla="*/ 1462971 w 5531319"/>
              <a:gd name="connsiteY36" fmla="*/ 303073 h 4424065"/>
              <a:gd name="connsiteX37" fmla="*/ 308697 w 5531319"/>
              <a:gd name="connsiteY37" fmla="*/ 1338461 h 4424065"/>
              <a:gd name="connsiteX38" fmla="*/ 65839 w 5531319"/>
              <a:gd name="connsiteY38" fmla="*/ 2064364 h 4424065"/>
              <a:gd name="connsiteX39" fmla="*/ 82114 w 5531319"/>
              <a:gd name="connsiteY39" fmla="*/ 2022150 h 4424065"/>
              <a:gd name="connsiteX40" fmla="*/ 423260 w 5531319"/>
              <a:gd name="connsiteY40" fmla="*/ 1282260 h 4424065"/>
              <a:gd name="connsiteX41" fmla="*/ 1231811 w 5531319"/>
              <a:gd name="connsiteY41" fmla="*/ 454001 h 4424065"/>
              <a:gd name="connsiteX42" fmla="*/ 2219771 w 5531319"/>
              <a:gd name="connsiteY42" fmla="*/ 85645 h 4424065"/>
              <a:gd name="connsiteX43" fmla="*/ 2855524 w 5531319"/>
              <a:gd name="connsiteY43" fmla="*/ 4364392 h 4424065"/>
              <a:gd name="connsiteX44" fmla="*/ 4292327 w 5531319"/>
              <a:gd name="connsiteY44" fmla="*/ 3931444 h 4424065"/>
              <a:gd name="connsiteX45" fmla="*/ 2855652 w 5531319"/>
              <a:gd name="connsiteY45" fmla="*/ 4364392 h 4424065"/>
              <a:gd name="connsiteX46" fmla="*/ 3869805 w 5531319"/>
              <a:gd name="connsiteY46" fmla="*/ 330156 h 4424065"/>
              <a:gd name="connsiteX47" fmla="*/ 3865736 w 5531319"/>
              <a:gd name="connsiteY47" fmla="*/ 329520 h 4424065"/>
              <a:gd name="connsiteX48" fmla="*/ 3866499 w 5531319"/>
              <a:gd name="connsiteY48" fmla="*/ 330537 h 4424065"/>
              <a:gd name="connsiteX49" fmla="*/ 4302117 w 5531319"/>
              <a:gd name="connsiteY49" fmla="*/ 3923561 h 4424065"/>
              <a:gd name="connsiteX50" fmla="*/ 4301101 w 5531319"/>
              <a:gd name="connsiteY50" fmla="*/ 3924959 h 4424065"/>
              <a:gd name="connsiteX51" fmla="*/ 4302880 w 5531319"/>
              <a:gd name="connsiteY51" fmla="*/ 3924959 h 4424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5531319" h="4424065">
                <a:moveTo>
                  <a:pt x="2612540" y="836"/>
                </a:moveTo>
                <a:cubicBezTo>
                  <a:pt x="2715913" y="-4250"/>
                  <a:pt x="2831239" y="14695"/>
                  <a:pt x="2946310" y="35548"/>
                </a:cubicBezTo>
                <a:cubicBezTo>
                  <a:pt x="3291651" y="98106"/>
                  <a:pt x="3631143" y="182915"/>
                  <a:pt x="3961099" y="303581"/>
                </a:cubicBezTo>
                <a:cubicBezTo>
                  <a:pt x="4278340" y="419543"/>
                  <a:pt x="4581340" y="563350"/>
                  <a:pt x="4854587" y="764502"/>
                </a:cubicBezTo>
                <a:cubicBezTo>
                  <a:pt x="5067437" y="921152"/>
                  <a:pt x="5250407" y="1105521"/>
                  <a:pt x="5377812" y="1339732"/>
                </a:cubicBezTo>
                <a:cubicBezTo>
                  <a:pt x="5459811" y="1489986"/>
                  <a:pt x="5510303" y="1655396"/>
                  <a:pt x="5526197" y="1825829"/>
                </a:cubicBezTo>
                <a:cubicBezTo>
                  <a:pt x="5538276" y="1951327"/>
                  <a:pt x="5527341" y="2074917"/>
                  <a:pt x="5510557" y="2199398"/>
                </a:cubicBezTo>
                <a:cubicBezTo>
                  <a:pt x="5502966" y="2266991"/>
                  <a:pt x="5502712" y="2335195"/>
                  <a:pt x="5509795" y="2402839"/>
                </a:cubicBezTo>
                <a:cubicBezTo>
                  <a:pt x="5534207" y="2664197"/>
                  <a:pt x="5468471" y="2926051"/>
                  <a:pt x="5323519" y="3144890"/>
                </a:cubicBezTo>
                <a:cubicBezTo>
                  <a:pt x="5201339" y="3332234"/>
                  <a:pt x="5041041" y="3491719"/>
                  <a:pt x="4853061" y="3612932"/>
                </a:cubicBezTo>
                <a:cubicBezTo>
                  <a:pt x="4671109" y="3732072"/>
                  <a:pt x="4498565" y="3864563"/>
                  <a:pt x="4316358" y="3982940"/>
                </a:cubicBezTo>
                <a:cubicBezTo>
                  <a:pt x="4019716" y="4175573"/>
                  <a:pt x="3701076" y="4317347"/>
                  <a:pt x="3352556" y="4386771"/>
                </a:cubicBezTo>
                <a:cubicBezTo>
                  <a:pt x="3160953" y="4425590"/>
                  <a:pt x="2964455" y="4434173"/>
                  <a:pt x="2770206" y="4412201"/>
                </a:cubicBezTo>
                <a:cubicBezTo>
                  <a:pt x="2685524" y="4402537"/>
                  <a:pt x="2599952" y="4402410"/>
                  <a:pt x="2514888" y="4393637"/>
                </a:cubicBezTo>
                <a:cubicBezTo>
                  <a:pt x="2307136" y="4370851"/>
                  <a:pt x="2102208" y="4327277"/>
                  <a:pt x="1903166" y="4263562"/>
                </a:cubicBezTo>
                <a:cubicBezTo>
                  <a:pt x="1560622" y="4156119"/>
                  <a:pt x="1238931" y="4006972"/>
                  <a:pt x="948392" y="3794249"/>
                </a:cubicBezTo>
                <a:cubicBezTo>
                  <a:pt x="647553" y="3573897"/>
                  <a:pt x="396812" y="3308660"/>
                  <a:pt x="223633" y="2975526"/>
                </a:cubicBezTo>
                <a:cubicBezTo>
                  <a:pt x="129453" y="2796370"/>
                  <a:pt x="67149" y="2602198"/>
                  <a:pt x="39519" y="2401695"/>
                </a:cubicBezTo>
                <a:cubicBezTo>
                  <a:pt x="34509" y="2367555"/>
                  <a:pt x="26728" y="2333872"/>
                  <a:pt x="16251" y="2300991"/>
                </a:cubicBezTo>
                <a:cubicBezTo>
                  <a:pt x="-9180" y="2218598"/>
                  <a:pt x="-25" y="2135695"/>
                  <a:pt x="11800" y="2053556"/>
                </a:cubicBezTo>
                <a:cubicBezTo>
                  <a:pt x="93685" y="1480615"/>
                  <a:pt x="377867" y="1021983"/>
                  <a:pt x="812849" y="651084"/>
                </a:cubicBezTo>
                <a:cubicBezTo>
                  <a:pt x="1176754" y="340201"/>
                  <a:pt x="1598259" y="146042"/>
                  <a:pt x="2066809" y="52586"/>
                </a:cubicBezTo>
                <a:cubicBezTo>
                  <a:pt x="2154543" y="35039"/>
                  <a:pt x="2243040" y="23087"/>
                  <a:pt x="2332045" y="14441"/>
                </a:cubicBezTo>
                <a:cubicBezTo>
                  <a:pt x="2421051" y="5794"/>
                  <a:pt x="2508912" y="2107"/>
                  <a:pt x="2612540" y="836"/>
                </a:cubicBezTo>
                <a:close/>
                <a:moveTo>
                  <a:pt x="5468597" y="2088522"/>
                </a:moveTo>
                <a:cubicBezTo>
                  <a:pt x="5479329" y="2001424"/>
                  <a:pt x="5480181" y="1913385"/>
                  <a:pt x="5471140" y="1826083"/>
                </a:cubicBezTo>
                <a:cubicBezTo>
                  <a:pt x="5455336" y="1662962"/>
                  <a:pt x="5406306" y="1504799"/>
                  <a:pt x="5327079" y="1361348"/>
                </a:cubicBezTo>
                <a:cubicBezTo>
                  <a:pt x="5206159" y="1140233"/>
                  <a:pt x="5033361" y="965782"/>
                  <a:pt x="4833353" y="816507"/>
                </a:cubicBezTo>
                <a:cubicBezTo>
                  <a:pt x="4597234" y="640276"/>
                  <a:pt x="4336321" y="509438"/>
                  <a:pt x="4063456" y="400724"/>
                </a:cubicBezTo>
                <a:cubicBezTo>
                  <a:pt x="4033359" y="388607"/>
                  <a:pt x="4003059" y="376909"/>
                  <a:pt x="3972543" y="365631"/>
                </a:cubicBezTo>
                <a:cubicBezTo>
                  <a:pt x="3943679" y="354950"/>
                  <a:pt x="3914562" y="345033"/>
                  <a:pt x="3885571" y="334733"/>
                </a:cubicBezTo>
                <a:cubicBezTo>
                  <a:pt x="4046888" y="406840"/>
                  <a:pt x="4203652" y="488713"/>
                  <a:pt x="4355012" y="579880"/>
                </a:cubicBezTo>
                <a:cubicBezTo>
                  <a:pt x="4662081" y="768063"/>
                  <a:pt x="4933802" y="995790"/>
                  <a:pt x="5144618" y="1290779"/>
                </a:cubicBezTo>
                <a:cubicBezTo>
                  <a:pt x="5314364" y="1528042"/>
                  <a:pt x="5426257" y="1789591"/>
                  <a:pt x="5468597" y="2088522"/>
                </a:cubicBezTo>
                <a:close/>
                <a:moveTo>
                  <a:pt x="2219771" y="85645"/>
                </a:moveTo>
                <a:cubicBezTo>
                  <a:pt x="2206942" y="84005"/>
                  <a:pt x="2193909" y="85264"/>
                  <a:pt x="2181626" y="89333"/>
                </a:cubicBezTo>
                <a:cubicBezTo>
                  <a:pt x="1932919" y="125113"/>
                  <a:pt x="1690799" y="197118"/>
                  <a:pt x="1462971" y="303073"/>
                </a:cubicBezTo>
                <a:cubicBezTo>
                  <a:pt x="971788" y="529528"/>
                  <a:pt x="578129" y="865460"/>
                  <a:pt x="308697" y="1338461"/>
                </a:cubicBezTo>
                <a:cubicBezTo>
                  <a:pt x="180224" y="1561852"/>
                  <a:pt x="97652" y="1808638"/>
                  <a:pt x="65839" y="2064364"/>
                </a:cubicBezTo>
                <a:cubicBezTo>
                  <a:pt x="71942" y="2050505"/>
                  <a:pt x="77283" y="2036391"/>
                  <a:pt x="82114" y="2022150"/>
                </a:cubicBezTo>
                <a:cubicBezTo>
                  <a:pt x="170103" y="1763653"/>
                  <a:pt x="279579" y="1515073"/>
                  <a:pt x="423260" y="1282260"/>
                </a:cubicBezTo>
                <a:cubicBezTo>
                  <a:pt x="630769" y="945565"/>
                  <a:pt x="895370" y="664944"/>
                  <a:pt x="1231811" y="454001"/>
                </a:cubicBezTo>
                <a:cubicBezTo>
                  <a:pt x="1535192" y="263783"/>
                  <a:pt x="1866801" y="149729"/>
                  <a:pt x="2219771" y="85645"/>
                </a:cubicBezTo>
                <a:close/>
                <a:moveTo>
                  <a:pt x="2855524" y="4364392"/>
                </a:moveTo>
                <a:cubicBezTo>
                  <a:pt x="3386633" y="4394018"/>
                  <a:pt x="3853530" y="4210158"/>
                  <a:pt x="4292327" y="3931444"/>
                </a:cubicBezTo>
                <a:cubicBezTo>
                  <a:pt x="3830134" y="4131325"/>
                  <a:pt x="3346707" y="4259111"/>
                  <a:pt x="2855652" y="4364392"/>
                </a:cubicBezTo>
                <a:close/>
                <a:moveTo>
                  <a:pt x="3869805" y="330156"/>
                </a:moveTo>
                <a:lnTo>
                  <a:pt x="3865736" y="329520"/>
                </a:lnTo>
                <a:cubicBezTo>
                  <a:pt x="3865736" y="329520"/>
                  <a:pt x="3865736" y="330410"/>
                  <a:pt x="3866499" y="330537"/>
                </a:cubicBezTo>
                <a:close/>
                <a:moveTo>
                  <a:pt x="4302117" y="3923561"/>
                </a:moveTo>
                <a:lnTo>
                  <a:pt x="4301101" y="3924959"/>
                </a:lnTo>
                <a:lnTo>
                  <a:pt x="4302880" y="3924959"/>
                </a:lnTo>
                <a:close/>
              </a:path>
            </a:pathLst>
          </a:custGeom>
          <a:solidFill>
            <a:srgbClr val="AD8E64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6FA9CB-0E6E-F3EE-27DF-BF673E0E1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6262" y="1407694"/>
            <a:ext cx="4511843" cy="1564106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 dirty="0" err="1">
                <a:solidFill>
                  <a:srgbClr val="FBF9F6"/>
                </a:solidFill>
              </a:rPr>
              <a:t>CAPSTONe</a:t>
            </a:r>
            <a:r>
              <a:rPr lang="en-US" sz="5100" dirty="0">
                <a:solidFill>
                  <a:srgbClr val="FBF9F6"/>
                </a:solidFill>
              </a:rPr>
              <a:t> SYNTHESIS (CONCLUSION)</a:t>
            </a:r>
          </a:p>
        </p:txBody>
      </p:sp>
      <p:sp>
        <p:nvSpPr>
          <p:cNvPr id="33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2499" y="3095719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AD8E64"/>
          </a:solidFill>
          <a:ln w="38100" cap="rnd">
            <a:solidFill>
              <a:srgbClr val="AD8E6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0056F-4CE6-878F-683A-30EF7038B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6261" y="3308684"/>
            <a:ext cx="4748143" cy="214162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>
                <a:solidFill>
                  <a:srgbClr val="FBF9F6"/>
                </a:solidFill>
              </a:rPr>
              <a:t>SS + BA + DM + CN all come together in one cohesive tool </a:t>
            </a:r>
          </a:p>
          <a:p>
            <a:pPr>
              <a:lnSpc>
                <a:spcPct val="100000"/>
              </a:lnSpc>
            </a:pPr>
            <a:r>
              <a:rPr lang="en-US" sz="2400">
                <a:solidFill>
                  <a:srgbClr val="FBF9F6"/>
                </a:solidFill>
              </a:rPr>
              <a:t>Personal passion fuels practical, data‑driven solutions </a:t>
            </a:r>
          </a:p>
          <a:p>
            <a:pPr>
              <a:lnSpc>
                <a:spcPct val="100000"/>
              </a:lnSpc>
            </a:pPr>
            <a:r>
              <a:rPr lang="en-US" sz="2400">
                <a:solidFill>
                  <a:srgbClr val="FBF9F6"/>
                </a:solidFill>
              </a:rPr>
              <a:t>Ready for next steps such as refinement, user testing, deployment</a:t>
            </a:r>
          </a:p>
        </p:txBody>
      </p:sp>
    </p:spTree>
    <p:extLst>
      <p:ext uri="{BB962C8B-B14F-4D97-AF65-F5344CB8AC3E}">
        <p14:creationId xmlns:p14="http://schemas.microsoft.com/office/powerpoint/2010/main" val="794334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111CE8-E9AB-6F9F-05F7-B11C015F8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6600" dirty="0"/>
              <a:t>Why this matters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C8A56F"/>
          </a:solidFill>
          <a:ln w="38100" cap="rnd">
            <a:solidFill>
              <a:srgbClr val="C8A56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E050F-E311-A2D7-0C0B-37225251C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6888480" cy="3320668"/>
          </a:xfrm>
        </p:spPr>
        <p:txBody>
          <a:bodyPr>
            <a:normAutofit/>
          </a:bodyPr>
          <a:lstStyle/>
          <a:p>
            <a:r>
              <a:rPr lang="en-US" b="1" dirty="0"/>
              <a:t>Problem Statement</a:t>
            </a:r>
            <a:r>
              <a:rPr lang="en-US" dirty="0"/>
              <a:t>: </a:t>
            </a:r>
            <a:r>
              <a:rPr lang="en-GB" dirty="0"/>
              <a:t>Casual flag football players juggle busy schedules and limited access to performance science, yet still want to stay safe and improve.</a:t>
            </a:r>
          </a:p>
          <a:p>
            <a:r>
              <a:rPr lang="en-US" b="1" dirty="0"/>
              <a:t>Gap: </a:t>
            </a:r>
            <a:r>
              <a:rPr lang="en-GB" dirty="0"/>
              <a:t>Most sports-tracking tools focus on mainstream sports or require expensive wearables</a:t>
            </a:r>
            <a:endParaRPr lang="en-US" dirty="0"/>
          </a:p>
          <a:p>
            <a:r>
              <a:rPr lang="en-GB" dirty="0"/>
              <a:t>A lightweight, player-</a:t>
            </a:r>
            <a:r>
              <a:rPr lang="en-GB" dirty="0" err="1"/>
              <a:t>centered</a:t>
            </a:r>
            <a:r>
              <a:rPr lang="en-GB" dirty="0"/>
              <a:t> analytics platform that combines easy data entry, clear visual feedback, and basic protections for personal health data</a:t>
            </a:r>
            <a:endParaRPr lang="en-US" dirty="0"/>
          </a:p>
        </p:txBody>
      </p:sp>
      <p:pic>
        <p:nvPicPr>
          <p:cNvPr id="5" name="Picture 4" descr="Two referees near the goal signalling touchdown to large stadium">
            <a:extLst>
              <a:ext uri="{FF2B5EF4-FFF2-40B4-BE49-F238E27FC236}">
                <a16:creationId xmlns:a16="http://schemas.microsoft.com/office/drawing/2014/main" id="{A1F9EBF7-17FF-D06B-2AEF-6E4D7398EB9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298"/>
          <a:stretch/>
        </p:blipFill>
        <p:spPr>
          <a:xfrm>
            <a:off x="7821875" y="10"/>
            <a:ext cx="4368602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32342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E94EE3-0D7F-55AF-DDE6-EE880D7BC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/>
              <a:t>Building the system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2386584"/>
            <a:ext cx="4114800" cy="18288"/>
          </a:xfrm>
          <a:custGeom>
            <a:avLst/>
            <a:gdLst>
              <a:gd name="connsiteX0" fmla="*/ 0 w 4114800"/>
              <a:gd name="connsiteY0" fmla="*/ 0 h 18288"/>
              <a:gd name="connsiteX1" fmla="*/ 768096 w 4114800"/>
              <a:gd name="connsiteY1" fmla="*/ 0 h 18288"/>
              <a:gd name="connsiteX2" fmla="*/ 1495044 w 4114800"/>
              <a:gd name="connsiteY2" fmla="*/ 0 h 18288"/>
              <a:gd name="connsiteX3" fmla="*/ 2221992 w 4114800"/>
              <a:gd name="connsiteY3" fmla="*/ 0 h 18288"/>
              <a:gd name="connsiteX4" fmla="*/ 2784348 w 4114800"/>
              <a:gd name="connsiteY4" fmla="*/ 0 h 18288"/>
              <a:gd name="connsiteX5" fmla="*/ 3387852 w 4114800"/>
              <a:gd name="connsiteY5" fmla="*/ 0 h 18288"/>
              <a:gd name="connsiteX6" fmla="*/ 4114800 w 4114800"/>
              <a:gd name="connsiteY6" fmla="*/ 0 h 18288"/>
              <a:gd name="connsiteX7" fmla="*/ 4114800 w 4114800"/>
              <a:gd name="connsiteY7" fmla="*/ 18288 h 18288"/>
              <a:gd name="connsiteX8" fmla="*/ 3429000 w 4114800"/>
              <a:gd name="connsiteY8" fmla="*/ 18288 h 18288"/>
              <a:gd name="connsiteX9" fmla="*/ 2866644 w 4114800"/>
              <a:gd name="connsiteY9" fmla="*/ 18288 h 18288"/>
              <a:gd name="connsiteX10" fmla="*/ 2304288 w 4114800"/>
              <a:gd name="connsiteY10" fmla="*/ 18288 h 18288"/>
              <a:gd name="connsiteX11" fmla="*/ 1577340 w 4114800"/>
              <a:gd name="connsiteY11" fmla="*/ 18288 h 18288"/>
              <a:gd name="connsiteX12" fmla="*/ 973836 w 4114800"/>
              <a:gd name="connsiteY12" fmla="*/ 18288 h 18288"/>
              <a:gd name="connsiteX13" fmla="*/ 0 w 4114800"/>
              <a:gd name="connsiteY13" fmla="*/ 18288 h 18288"/>
              <a:gd name="connsiteX14" fmla="*/ 0 w 411480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14800" h="18288" fill="none" extrusionOk="0">
                <a:moveTo>
                  <a:pt x="0" y="0"/>
                </a:moveTo>
                <a:cubicBezTo>
                  <a:pt x="338280" y="-26110"/>
                  <a:pt x="483942" y="6555"/>
                  <a:pt x="768096" y="0"/>
                </a:cubicBezTo>
                <a:cubicBezTo>
                  <a:pt x="1052250" y="-6555"/>
                  <a:pt x="1331484" y="24616"/>
                  <a:pt x="1495044" y="0"/>
                </a:cubicBezTo>
                <a:cubicBezTo>
                  <a:pt x="1658604" y="-24616"/>
                  <a:pt x="2056661" y="-33562"/>
                  <a:pt x="2221992" y="0"/>
                </a:cubicBezTo>
                <a:cubicBezTo>
                  <a:pt x="2387323" y="33562"/>
                  <a:pt x="2629463" y="-20094"/>
                  <a:pt x="2784348" y="0"/>
                </a:cubicBezTo>
                <a:cubicBezTo>
                  <a:pt x="2939233" y="20094"/>
                  <a:pt x="3151981" y="1524"/>
                  <a:pt x="3387852" y="0"/>
                </a:cubicBezTo>
                <a:cubicBezTo>
                  <a:pt x="3623723" y="-1524"/>
                  <a:pt x="3882724" y="26165"/>
                  <a:pt x="4114800" y="0"/>
                </a:cubicBezTo>
                <a:cubicBezTo>
                  <a:pt x="4114300" y="8855"/>
                  <a:pt x="4114909" y="14521"/>
                  <a:pt x="4114800" y="18288"/>
                </a:cubicBezTo>
                <a:cubicBezTo>
                  <a:pt x="3910038" y="37744"/>
                  <a:pt x="3683432" y="-3969"/>
                  <a:pt x="3429000" y="18288"/>
                </a:cubicBezTo>
                <a:cubicBezTo>
                  <a:pt x="3174568" y="40545"/>
                  <a:pt x="3085815" y="44166"/>
                  <a:pt x="2866644" y="18288"/>
                </a:cubicBezTo>
                <a:cubicBezTo>
                  <a:pt x="2647473" y="-7590"/>
                  <a:pt x="2580474" y="31338"/>
                  <a:pt x="2304288" y="18288"/>
                </a:cubicBezTo>
                <a:cubicBezTo>
                  <a:pt x="2028102" y="5238"/>
                  <a:pt x="1863008" y="-2001"/>
                  <a:pt x="1577340" y="18288"/>
                </a:cubicBezTo>
                <a:cubicBezTo>
                  <a:pt x="1291672" y="38577"/>
                  <a:pt x="1243931" y="9893"/>
                  <a:pt x="973836" y="18288"/>
                </a:cubicBezTo>
                <a:cubicBezTo>
                  <a:pt x="703741" y="26683"/>
                  <a:pt x="317656" y="-5910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114800" h="18288" stroke="0" extrusionOk="0">
                <a:moveTo>
                  <a:pt x="0" y="0"/>
                </a:moveTo>
                <a:cubicBezTo>
                  <a:pt x="276109" y="5266"/>
                  <a:pt x="325589" y="-19584"/>
                  <a:pt x="644652" y="0"/>
                </a:cubicBezTo>
                <a:cubicBezTo>
                  <a:pt x="963715" y="19584"/>
                  <a:pt x="1064991" y="6066"/>
                  <a:pt x="1207008" y="0"/>
                </a:cubicBezTo>
                <a:cubicBezTo>
                  <a:pt x="1349025" y="-6066"/>
                  <a:pt x="1791724" y="14506"/>
                  <a:pt x="1975104" y="0"/>
                </a:cubicBezTo>
                <a:cubicBezTo>
                  <a:pt x="2158484" y="-14506"/>
                  <a:pt x="2397469" y="20822"/>
                  <a:pt x="2619756" y="0"/>
                </a:cubicBezTo>
                <a:cubicBezTo>
                  <a:pt x="2842043" y="-20822"/>
                  <a:pt x="2992157" y="20388"/>
                  <a:pt x="3264408" y="0"/>
                </a:cubicBezTo>
                <a:cubicBezTo>
                  <a:pt x="3536659" y="-20388"/>
                  <a:pt x="3855620" y="38211"/>
                  <a:pt x="4114800" y="0"/>
                </a:cubicBezTo>
                <a:cubicBezTo>
                  <a:pt x="4113902" y="7180"/>
                  <a:pt x="4114969" y="13790"/>
                  <a:pt x="4114800" y="18288"/>
                </a:cubicBezTo>
                <a:cubicBezTo>
                  <a:pt x="3968901" y="8593"/>
                  <a:pt x="3623428" y="17559"/>
                  <a:pt x="3429000" y="18288"/>
                </a:cubicBezTo>
                <a:cubicBezTo>
                  <a:pt x="3234572" y="19017"/>
                  <a:pt x="3085079" y="41804"/>
                  <a:pt x="2866644" y="18288"/>
                </a:cubicBezTo>
                <a:cubicBezTo>
                  <a:pt x="2648209" y="-5228"/>
                  <a:pt x="2451737" y="24580"/>
                  <a:pt x="2180844" y="18288"/>
                </a:cubicBezTo>
                <a:cubicBezTo>
                  <a:pt x="1909951" y="11996"/>
                  <a:pt x="1681589" y="12244"/>
                  <a:pt x="1495044" y="18288"/>
                </a:cubicBezTo>
                <a:cubicBezTo>
                  <a:pt x="1308499" y="24332"/>
                  <a:pt x="1136614" y="21789"/>
                  <a:pt x="850392" y="18288"/>
                </a:cubicBezTo>
                <a:cubicBezTo>
                  <a:pt x="564170" y="14787"/>
                  <a:pt x="210636" y="54701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rgbClr val="006483"/>
          </a:solidFill>
          <a:ln w="38100" cap="rnd">
            <a:solidFill>
              <a:srgbClr val="006483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A6BC89-2269-0BFD-6EA8-BB937E732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700"/>
              <a:t>Simple, intuitive interface for non-technical users </a:t>
            </a:r>
          </a:p>
          <a:p>
            <a:pPr marL="457200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700"/>
              <a:t>Three-panel design: Practice Session, Game Performance, and Injury Log</a:t>
            </a:r>
          </a:p>
          <a:p>
            <a:pPr marL="457200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700"/>
              <a:t> Designed for easy data entry and clear visual feedback </a:t>
            </a:r>
          </a:p>
          <a:p>
            <a:pPr marL="457200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700"/>
              <a:t>Scalable architecture for future mobile/web implementation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Content Placeholder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068F0A76-50B2-5966-BC9B-F5A85DA783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99048" y="1893665"/>
            <a:ext cx="5458968" cy="307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75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0B84D-7CEF-1EB3-F834-EE770EF26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429" y="107769"/>
            <a:ext cx="4331643" cy="2214154"/>
          </a:xfrm>
        </p:spPr>
        <p:txBody>
          <a:bodyPr/>
          <a:lstStyle/>
          <a:p>
            <a:r>
              <a:rPr lang="en-US" dirty="0"/>
              <a:t>Turning data into decisions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36F993-7BE6-1588-7E63-7335C026B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5428" y="2526211"/>
            <a:ext cx="4223657" cy="2971800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Weekly performance tracking identifies patterns and trends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Correlation between practice conditions and injury risk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Personalized recommendations based on performance data</a:t>
            </a:r>
            <a:endParaRPr lang="en-US" dirty="0"/>
          </a:p>
        </p:txBody>
      </p:sp>
      <p:graphicFrame>
        <p:nvGraphicFramePr>
          <p:cNvPr id="5" name="Picture Placeholder 4">
            <a:extLst>
              <a:ext uri="{FF2B5EF4-FFF2-40B4-BE49-F238E27FC236}">
                <a16:creationId xmlns:a16="http://schemas.microsoft.com/office/drawing/2014/main" id="{5DD6766E-F880-4446-8FB2-395C42307027}"/>
              </a:ext>
            </a:extLst>
          </p:cNvPr>
          <p:cNvGraphicFramePr>
            <a:graphicFrameLocks noGrp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3807303046"/>
              </p:ext>
            </p:extLst>
          </p:nvPr>
        </p:nvGraphicFramePr>
        <p:xfrm>
          <a:off x="5689600" y="347618"/>
          <a:ext cx="5500596" cy="2971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2D0980F-52E6-1A4E-89AA-C2D82F9811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3625386"/>
              </p:ext>
            </p:extLst>
          </p:nvPr>
        </p:nvGraphicFramePr>
        <p:xfrm>
          <a:off x="5849098" y="3538583"/>
          <a:ext cx="5341098" cy="2971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56685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65619B-7AF8-724C-1B01-553C398CD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7200"/>
              <a:t>STRUCTURED DATA ARCHITECTURE</a:t>
            </a: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072" y="1817073"/>
            <a:ext cx="11018520" cy="18288"/>
          </a:xfrm>
          <a:custGeom>
            <a:avLst/>
            <a:gdLst>
              <a:gd name="connsiteX0" fmla="*/ 0 w 11018520"/>
              <a:gd name="connsiteY0" fmla="*/ 0 h 18288"/>
              <a:gd name="connsiteX1" fmla="*/ 468287 w 11018520"/>
              <a:gd name="connsiteY1" fmla="*/ 0 h 18288"/>
              <a:gd name="connsiteX2" fmla="*/ 1156945 w 11018520"/>
              <a:gd name="connsiteY2" fmla="*/ 0 h 18288"/>
              <a:gd name="connsiteX3" fmla="*/ 1955787 w 11018520"/>
              <a:gd name="connsiteY3" fmla="*/ 0 h 18288"/>
              <a:gd name="connsiteX4" fmla="*/ 2313889 w 11018520"/>
              <a:gd name="connsiteY4" fmla="*/ 0 h 18288"/>
              <a:gd name="connsiteX5" fmla="*/ 2671991 w 11018520"/>
              <a:gd name="connsiteY5" fmla="*/ 0 h 18288"/>
              <a:gd name="connsiteX6" fmla="*/ 3581019 w 11018520"/>
              <a:gd name="connsiteY6" fmla="*/ 0 h 18288"/>
              <a:gd name="connsiteX7" fmla="*/ 4269677 w 11018520"/>
              <a:gd name="connsiteY7" fmla="*/ 0 h 18288"/>
              <a:gd name="connsiteX8" fmla="*/ 4627778 w 11018520"/>
              <a:gd name="connsiteY8" fmla="*/ 0 h 18288"/>
              <a:gd name="connsiteX9" fmla="*/ 5316436 w 11018520"/>
              <a:gd name="connsiteY9" fmla="*/ 0 h 18288"/>
              <a:gd name="connsiteX10" fmla="*/ 6225464 w 11018520"/>
              <a:gd name="connsiteY10" fmla="*/ 0 h 18288"/>
              <a:gd name="connsiteX11" fmla="*/ 6803936 w 11018520"/>
              <a:gd name="connsiteY11" fmla="*/ 0 h 18288"/>
              <a:gd name="connsiteX12" fmla="*/ 7382408 w 11018520"/>
              <a:gd name="connsiteY12" fmla="*/ 0 h 18288"/>
              <a:gd name="connsiteX13" fmla="*/ 8071066 w 11018520"/>
              <a:gd name="connsiteY13" fmla="*/ 0 h 18288"/>
              <a:gd name="connsiteX14" fmla="*/ 8869909 w 11018520"/>
              <a:gd name="connsiteY14" fmla="*/ 0 h 18288"/>
              <a:gd name="connsiteX15" fmla="*/ 9668751 w 11018520"/>
              <a:gd name="connsiteY15" fmla="*/ 0 h 18288"/>
              <a:gd name="connsiteX16" fmla="*/ 11018520 w 11018520"/>
              <a:gd name="connsiteY16" fmla="*/ 0 h 18288"/>
              <a:gd name="connsiteX17" fmla="*/ 11018520 w 11018520"/>
              <a:gd name="connsiteY17" fmla="*/ 18288 h 18288"/>
              <a:gd name="connsiteX18" fmla="*/ 10550233 w 11018520"/>
              <a:gd name="connsiteY18" fmla="*/ 18288 h 18288"/>
              <a:gd name="connsiteX19" fmla="*/ 9641205 w 11018520"/>
              <a:gd name="connsiteY19" fmla="*/ 18288 h 18288"/>
              <a:gd name="connsiteX20" fmla="*/ 8952548 w 11018520"/>
              <a:gd name="connsiteY20" fmla="*/ 18288 h 18288"/>
              <a:gd name="connsiteX21" fmla="*/ 8594446 w 11018520"/>
              <a:gd name="connsiteY21" fmla="*/ 18288 h 18288"/>
              <a:gd name="connsiteX22" fmla="*/ 7905788 w 11018520"/>
              <a:gd name="connsiteY22" fmla="*/ 18288 h 18288"/>
              <a:gd name="connsiteX23" fmla="*/ 7327316 w 11018520"/>
              <a:gd name="connsiteY23" fmla="*/ 18288 h 18288"/>
              <a:gd name="connsiteX24" fmla="*/ 6748844 w 11018520"/>
              <a:gd name="connsiteY24" fmla="*/ 18288 h 18288"/>
              <a:gd name="connsiteX25" fmla="*/ 6170371 w 11018520"/>
              <a:gd name="connsiteY25" fmla="*/ 18288 h 18288"/>
              <a:gd name="connsiteX26" fmla="*/ 5591899 w 11018520"/>
              <a:gd name="connsiteY26" fmla="*/ 18288 h 18288"/>
              <a:gd name="connsiteX27" fmla="*/ 4793056 w 11018520"/>
              <a:gd name="connsiteY27" fmla="*/ 18288 h 18288"/>
              <a:gd name="connsiteX28" fmla="*/ 4104399 w 11018520"/>
              <a:gd name="connsiteY28" fmla="*/ 18288 h 18288"/>
              <a:gd name="connsiteX29" fmla="*/ 3746297 w 11018520"/>
              <a:gd name="connsiteY29" fmla="*/ 18288 h 18288"/>
              <a:gd name="connsiteX30" fmla="*/ 3167825 w 11018520"/>
              <a:gd name="connsiteY30" fmla="*/ 18288 h 18288"/>
              <a:gd name="connsiteX31" fmla="*/ 2368982 w 11018520"/>
              <a:gd name="connsiteY31" fmla="*/ 18288 h 18288"/>
              <a:gd name="connsiteX32" fmla="*/ 1900695 w 11018520"/>
              <a:gd name="connsiteY32" fmla="*/ 18288 h 18288"/>
              <a:gd name="connsiteX33" fmla="*/ 991667 w 11018520"/>
              <a:gd name="connsiteY33" fmla="*/ 18288 h 18288"/>
              <a:gd name="connsiteX34" fmla="*/ 0 w 11018520"/>
              <a:gd name="connsiteY34" fmla="*/ 18288 h 18288"/>
              <a:gd name="connsiteX35" fmla="*/ 0 w 11018520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018520" h="18288" fill="none" extrusionOk="0">
                <a:moveTo>
                  <a:pt x="0" y="0"/>
                </a:moveTo>
                <a:cubicBezTo>
                  <a:pt x="176840" y="19448"/>
                  <a:pt x="369510" y="1686"/>
                  <a:pt x="468287" y="0"/>
                </a:cubicBezTo>
                <a:cubicBezTo>
                  <a:pt x="567064" y="-1686"/>
                  <a:pt x="844925" y="28710"/>
                  <a:pt x="1156945" y="0"/>
                </a:cubicBezTo>
                <a:cubicBezTo>
                  <a:pt x="1468965" y="-28710"/>
                  <a:pt x="1755775" y="35306"/>
                  <a:pt x="1955787" y="0"/>
                </a:cubicBezTo>
                <a:cubicBezTo>
                  <a:pt x="2155799" y="-35306"/>
                  <a:pt x="2224532" y="-16632"/>
                  <a:pt x="2313889" y="0"/>
                </a:cubicBezTo>
                <a:cubicBezTo>
                  <a:pt x="2403246" y="16632"/>
                  <a:pt x="2494050" y="6083"/>
                  <a:pt x="2671991" y="0"/>
                </a:cubicBezTo>
                <a:cubicBezTo>
                  <a:pt x="2849932" y="-6083"/>
                  <a:pt x="3354152" y="34614"/>
                  <a:pt x="3581019" y="0"/>
                </a:cubicBezTo>
                <a:cubicBezTo>
                  <a:pt x="3807886" y="-34614"/>
                  <a:pt x="4022451" y="14254"/>
                  <a:pt x="4269677" y="0"/>
                </a:cubicBezTo>
                <a:cubicBezTo>
                  <a:pt x="4516903" y="-14254"/>
                  <a:pt x="4514495" y="-13291"/>
                  <a:pt x="4627778" y="0"/>
                </a:cubicBezTo>
                <a:cubicBezTo>
                  <a:pt x="4741061" y="13291"/>
                  <a:pt x="5120758" y="-22660"/>
                  <a:pt x="5316436" y="0"/>
                </a:cubicBezTo>
                <a:cubicBezTo>
                  <a:pt x="5512114" y="22660"/>
                  <a:pt x="5812155" y="-9513"/>
                  <a:pt x="6225464" y="0"/>
                </a:cubicBezTo>
                <a:cubicBezTo>
                  <a:pt x="6638773" y="9513"/>
                  <a:pt x="6545417" y="2479"/>
                  <a:pt x="6803936" y="0"/>
                </a:cubicBezTo>
                <a:cubicBezTo>
                  <a:pt x="7062455" y="-2479"/>
                  <a:pt x="7245098" y="-20209"/>
                  <a:pt x="7382408" y="0"/>
                </a:cubicBezTo>
                <a:cubicBezTo>
                  <a:pt x="7519718" y="20209"/>
                  <a:pt x="7801947" y="19736"/>
                  <a:pt x="8071066" y="0"/>
                </a:cubicBezTo>
                <a:cubicBezTo>
                  <a:pt x="8340185" y="-19736"/>
                  <a:pt x="8495312" y="-6666"/>
                  <a:pt x="8869909" y="0"/>
                </a:cubicBezTo>
                <a:cubicBezTo>
                  <a:pt x="9244506" y="6666"/>
                  <a:pt x="9501461" y="-13745"/>
                  <a:pt x="9668751" y="0"/>
                </a:cubicBezTo>
                <a:cubicBezTo>
                  <a:pt x="9836041" y="13745"/>
                  <a:pt x="10607605" y="14143"/>
                  <a:pt x="11018520" y="0"/>
                </a:cubicBezTo>
                <a:cubicBezTo>
                  <a:pt x="11019166" y="4451"/>
                  <a:pt x="11019010" y="9226"/>
                  <a:pt x="11018520" y="18288"/>
                </a:cubicBezTo>
                <a:cubicBezTo>
                  <a:pt x="10834966" y="15274"/>
                  <a:pt x="10754561" y="35250"/>
                  <a:pt x="10550233" y="18288"/>
                </a:cubicBezTo>
                <a:cubicBezTo>
                  <a:pt x="10345905" y="1326"/>
                  <a:pt x="9906342" y="45884"/>
                  <a:pt x="9641205" y="18288"/>
                </a:cubicBezTo>
                <a:cubicBezTo>
                  <a:pt x="9376068" y="-9308"/>
                  <a:pt x="9177188" y="43988"/>
                  <a:pt x="8952548" y="18288"/>
                </a:cubicBezTo>
                <a:cubicBezTo>
                  <a:pt x="8727908" y="-7412"/>
                  <a:pt x="8707007" y="3271"/>
                  <a:pt x="8594446" y="18288"/>
                </a:cubicBezTo>
                <a:cubicBezTo>
                  <a:pt x="8481885" y="33305"/>
                  <a:pt x="8175004" y="35109"/>
                  <a:pt x="7905788" y="18288"/>
                </a:cubicBezTo>
                <a:cubicBezTo>
                  <a:pt x="7636572" y="1467"/>
                  <a:pt x="7535638" y="7399"/>
                  <a:pt x="7327316" y="18288"/>
                </a:cubicBezTo>
                <a:cubicBezTo>
                  <a:pt x="7118994" y="29177"/>
                  <a:pt x="6978247" y="47205"/>
                  <a:pt x="6748844" y="18288"/>
                </a:cubicBezTo>
                <a:cubicBezTo>
                  <a:pt x="6519441" y="-10629"/>
                  <a:pt x="6459241" y="43308"/>
                  <a:pt x="6170371" y="18288"/>
                </a:cubicBezTo>
                <a:cubicBezTo>
                  <a:pt x="5881501" y="-6732"/>
                  <a:pt x="5736201" y="35971"/>
                  <a:pt x="5591899" y="18288"/>
                </a:cubicBezTo>
                <a:cubicBezTo>
                  <a:pt x="5447597" y="605"/>
                  <a:pt x="4990303" y="20409"/>
                  <a:pt x="4793056" y="18288"/>
                </a:cubicBezTo>
                <a:cubicBezTo>
                  <a:pt x="4595809" y="16167"/>
                  <a:pt x="4271723" y="2909"/>
                  <a:pt x="4104399" y="18288"/>
                </a:cubicBezTo>
                <a:cubicBezTo>
                  <a:pt x="3937075" y="33667"/>
                  <a:pt x="3923235" y="10730"/>
                  <a:pt x="3746297" y="18288"/>
                </a:cubicBezTo>
                <a:cubicBezTo>
                  <a:pt x="3569359" y="25846"/>
                  <a:pt x="3351081" y="24702"/>
                  <a:pt x="3167825" y="18288"/>
                </a:cubicBezTo>
                <a:cubicBezTo>
                  <a:pt x="2984569" y="11874"/>
                  <a:pt x="2708033" y="13293"/>
                  <a:pt x="2368982" y="18288"/>
                </a:cubicBezTo>
                <a:cubicBezTo>
                  <a:pt x="2029931" y="23283"/>
                  <a:pt x="2009060" y="37671"/>
                  <a:pt x="1900695" y="18288"/>
                </a:cubicBezTo>
                <a:cubicBezTo>
                  <a:pt x="1792330" y="-1095"/>
                  <a:pt x="1183178" y="9337"/>
                  <a:pt x="991667" y="18288"/>
                </a:cubicBezTo>
                <a:cubicBezTo>
                  <a:pt x="800156" y="27239"/>
                  <a:pt x="375690" y="34110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1018520" h="18288" stroke="0" extrusionOk="0">
                <a:moveTo>
                  <a:pt x="0" y="0"/>
                </a:moveTo>
                <a:cubicBezTo>
                  <a:pt x="266588" y="-23405"/>
                  <a:pt x="350503" y="-27031"/>
                  <a:pt x="578472" y="0"/>
                </a:cubicBezTo>
                <a:cubicBezTo>
                  <a:pt x="806441" y="27031"/>
                  <a:pt x="803976" y="13604"/>
                  <a:pt x="936574" y="0"/>
                </a:cubicBezTo>
                <a:cubicBezTo>
                  <a:pt x="1069172" y="-13604"/>
                  <a:pt x="1661335" y="-31902"/>
                  <a:pt x="1845602" y="0"/>
                </a:cubicBezTo>
                <a:cubicBezTo>
                  <a:pt x="2029869" y="31902"/>
                  <a:pt x="2273452" y="17005"/>
                  <a:pt x="2424074" y="0"/>
                </a:cubicBezTo>
                <a:cubicBezTo>
                  <a:pt x="2574696" y="-17005"/>
                  <a:pt x="2790864" y="-28133"/>
                  <a:pt x="3002547" y="0"/>
                </a:cubicBezTo>
                <a:cubicBezTo>
                  <a:pt x="3214230" y="28133"/>
                  <a:pt x="3605033" y="-14934"/>
                  <a:pt x="3911575" y="0"/>
                </a:cubicBezTo>
                <a:cubicBezTo>
                  <a:pt x="4218117" y="14934"/>
                  <a:pt x="4198004" y="3604"/>
                  <a:pt x="4379862" y="0"/>
                </a:cubicBezTo>
                <a:cubicBezTo>
                  <a:pt x="4561720" y="-3604"/>
                  <a:pt x="4941151" y="-37368"/>
                  <a:pt x="5288890" y="0"/>
                </a:cubicBezTo>
                <a:cubicBezTo>
                  <a:pt x="5636629" y="37368"/>
                  <a:pt x="6011513" y="-33898"/>
                  <a:pt x="6197918" y="0"/>
                </a:cubicBezTo>
                <a:cubicBezTo>
                  <a:pt x="6384323" y="33898"/>
                  <a:pt x="6555799" y="11241"/>
                  <a:pt x="6886575" y="0"/>
                </a:cubicBezTo>
                <a:cubicBezTo>
                  <a:pt x="7217351" y="-11241"/>
                  <a:pt x="7604472" y="-44614"/>
                  <a:pt x="7795603" y="0"/>
                </a:cubicBezTo>
                <a:cubicBezTo>
                  <a:pt x="7986734" y="44614"/>
                  <a:pt x="8098870" y="-11086"/>
                  <a:pt x="8374075" y="0"/>
                </a:cubicBezTo>
                <a:cubicBezTo>
                  <a:pt x="8649280" y="11086"/>
                  <a:pt x="8701749" y="-25020"/>
                  <a:pt x="8952548" y="0"/>
                </a:cubicBezTo>
                <a:cubicBezTo>
                  <a:pt x="9203347" y="25020"/>
                  <a:pt x="9519297" y="4274"/>
                  <a:pt x="9751390" y="0"/>
                </a:cubicBezTo>
                <a:cubicBezTo>
                  <a:pt x="9983483" y="-4274"/>
                  <a:pt x="10169881" y="16480"/>
                  <a:pt x="10329863" y="0"/>
                </a:cubicBezTo>
                <a:cubicBezTo>
                  <a:pt x="10489845" y="-16480"/>
                  <a:pt x="10750941" y="-9727"/>
                  <a:pt x="11018520" y="0"/>
                </a:cubicBezTo>
                <a:cubicBezTo>
                  <a:pt x="11018113" y="8690"/>
                  <a:pt x="11018366" y="14141"/>
                  <a:pt x="11018520" y="18288"/>
                </a:cubicBezTo>
                <a:cubicBezTo>
                  <a:pt x="10841176" y="-3597"/>
                  <a:pt x="10399304" y="41504"/>
                  <a:pt x="10219677" y="18288"/>
                </a:cubicBezTo>
                <a:cubicBezTo>
                  <a:pt x="10040050" y="-4928"/>
                  <a:pt x="10030762" y="16144"/>
                  <a:pt x="9861575" y="18288"/>
                </a:cubicBezTo>
                <a:cubicBezTo>
                  <a:pt x="9692388" y="20432"/>
                  <a:pt x="9529439" y="40380"/>
                  <a:pt x="9393288" y="18288"/>
                </a:cubicBezTo>
                <a:cubicBezTo>
                  <a:pt x="9257137" y="-3804"/>
                  <a:pt x="8825003" y="25592"/>
                  <a:pt x="8484260" y="18288"/>
                </a:cubicBezTo>
                <a:cubicBezTo>
                  <a:pt x="8143517" y="10984"/>
                  <a:pt x="8082894" y="45968"/>
                  <a:pt x="7795603" y="18288"/>
                </a:cubicBezTo>
                <a:cubicBezTo>
                  <a:pt x="7508312" y="-9392"/>
                  <a:pt x="7466074" y="19486"/>
                  <a:pt x="7327316" y="18288"/>
                </a:cubicBezTo>
                <a:cubicBezTo>
                  <a:pt x="7188558" y="17090"/>
                  <a:pt x="6869645" y="4657"/>
                  <a:pt x="6638658" y="18288"/>
                </a:cubicBezTo>
                <a:cubicBezTo>
                  <a:pt x="6407671" y="31919"/>
                  <a:pt x="6359238" y="35967"/>
                  <a:pt x="6280556" y="18288"/>
                </a:cubicBezTo>
                <a:cubicBezTo>
                  <a:pt x="6201874" y="609"/>
                  <a:pt x="6041216" y="22404"/>
                  <a:pt x="5922455" y="18288"/>
                </a:cubicBezTo>
                <a:cubicBezTo>
                  <a:pt x="5803694" y="14172"/>
                  <a:pt x="5555521" y="48848"/>
                  <a:pt x="5233797" y="18288"/>
                </a:cubicBezTo>
                <a:cubicBezTo>
                  <a:pt x="4912073" y="-12272"/>
                  <a:pt x="4986440" y="-2740"/>
                  <a:pt x="4765510" y="18288"/>
                </a:cubicBezTo>
                <a:cubicBezTo>
                  <a:pt x="4544580" y="39316"/>
                  <a:pt x="4177715" y="18248"/>
                  <a:pt x="3966667" y="18288"/>
                </a:cubicBezTo>
                <a:cubicBezTo>
                  <a:pt x="3755619" y="18328"/>
                  <a:pt x="3664519" y="22387"/>
                  <a:pt x="3498380" y="18288"/>
                </a:cubicBezTo>
                <a:cubicBezTo>
                  <a:pt x="3332241" y="14189"/>
                  <a:pt x="3065858" y="-7524"/>
                  <a:pt x="2699537" y="18288"/>
                </a:cubicBezTo>
                <a:cubicBezTo>
                  <a:pt x="2333216" y="44100"/>
                  <a:pt x="2505666" y="4650"/>
                  <a:pt x="2341436" y="18288"/>
                </a:cubicBezTo>
                <a:cubicBezTo>
                  <a:pt x="2177206" y="31926"/>
                  <a:pt x="1790164" y="19880"/>
                  <a:pt x="1542593" y="18288"/>
                </a:cubicBezTo>
                <a:cubicBezTo>
                  <a:pt x="1295022" y="16696"/>
                  <a:pt x="1218012" y="39325"/>
                  <a:pt x="1074306" y="18288"/>
                </a:cubicBezTo>
                <a:cubicBezTo>
                  <a:pt x="930600" y="-2749"/>
                  <a:pt x="797266" y="24589"/>
                  <a:pt x="716204" y="18288"/>
                </a:cubicBezTo>
                <a:cubicBezTo>
                  <a:pt x="635142" y="11987"/>
                  <a:pt x="344503" y="4139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FBE147"/>
          </a:solidFill>
          <a:ln w="38100" cap="rnd">
            <a:solidFill>
              <a:srgbClr val="FBE14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29BFF-4F3E-1EA6-45DA-DBD5B1A1B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/>
              <a:t>Entity-Relationship model with four key entities: Player (who's playing)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/>
              <a:t>PracticeSession (when they practice, conditions)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/>
              <a:t>Game Performance (scoring and play stats)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/>
              <a:t>InjuryLog (what went wrong, recovery time)</a:t>
            </a:r>
          </a:p>
          <a:p>
            <a:r>
              <a:rPr lang="en-GB"/>
              <a:t>Relational schema with foreign key constraints </a:t>
            </a:r>
          </a:p>
          <a:p>
            <a:r>
              <a:rPr lang="en-GB"/>
              <a:t>Designed for data integrity and future scalability</a:t>
            </a:r>
            <a:endParaRPr lang="en-US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0FD5C61-294A-8372-32F3-F2FD89D3B7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759" b="3"/>
          <a:stretch/>
        </p:blipFill>
        <p:spPr>
          <a:xfrm>
            <a:off x="7296832" y="2093976"/>
            <a:ext cx="4182513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99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CF9407-BA76-E455-7EDA-195A051A0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600" dirty="0"/>
              <a:t>PROTECTING PLAYER DATA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2386584"/>
            <a:ext cx="4114800" cy="18288"/>
          </a:xfrm>
          <a:custGeom>
            <a:avLst/>
            <a:gdLst>
              <a:gd name="connsiteX0" fmla="*/ 0 w 4114800"/>
              <a:gd name="connsiteY0" fmla="*/ 0 h 18288"/>
              <a:gd name="connsiteX1" fmla="*/ 768096 w 4114800"/>
              <a:gd name="connsiteY1" fmla="*/ 0 h 18288"/>
              <a:gd name="connsiteX2" fmla="*/ 1495044 w 4114800"/>
              <a:gd name="connsiteY2" fmla="*/ 0 h 18288"/>
              <a:gd name="connsiteX3" fmla="*/ 2221992 w 4114800"/>
              <a:gd name="connsiteY3" fmla="*/ 0 h 18288"/>
              <a:gd name="connsiteX4" fmla="*/ 2784348 w 4114800"/>
              <a:gd name="connsiteY4" fmla="*/ 0 h 18288"/>
              <a:gd name="connsiteX5" fmla="*/ 3387852 w 4114800"/>
              <a:gd name="connsiteY5" fmla="*/ 0 h 18288"/>
              <a:gd name="connsiteX6" fmla="*/ 4114800 w 4114800"/>
              <a:gd name="connsiteY6" fmla="*/ 0 h 18288"/>
              <a:gd name="connsiteX7" fmla="*/ 4114800 w 4114800"/>
              <a:gd name="connsiteY7" fmla="*/ 18288 h 18288"/>
              <a:gd name="connsiteX8" fmla="*/ 3429000 w 4114800"/>
              <a:gd name="connsiteY8" fmla="*/ 18288 h 18288"/>
              <a:gd name="connsiteX9" fmla="*/ 2866644 w 4114800"/>
              <a:gd name="connsiteY9" fmla="*/ 18288 h 18288"/>
              <a:gd name="connsiteX10" fmla="*/ 2304288 w 4114800"/>
              <a:gd name="connsiteY10" fmla="*/ 18288 h 18288"/>
              <a:gd name="connsiteX11" fmla="*/ 1577340 w 4114800"/>
              <a:gd name="connsiteY11" fmla="*/ 18288 h 18288"/>
              <a:gd name="connsiteX12" fmla="*/ 973836 w 4114800"/>
              <a:gd name="connsiteY12" fmla="*/ 18288 h 18288"/>
              <a:gd name="connsiteX13" fmla="*/ 0 w 4114800"/>
              <a:gd name="connsiteY13" fmla="*/ 18288 h 18288"/>
              <a:gd name="connsiteX14" fmla="*/ 0 w 411480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14800" h="18288" fill="none" extrusionOk="0">
                <a:moveTo>
                  <a:pt x="0" y="0"/>
                </a:moveTo>
                <a:cubicBezTo>
                  <a:pt x="338280" y="-26110"/>
                  <a:pt x="483942" y="6555"/>
                  <a:pt x="768096" y="0"/>
                </a:cubicBezTo>
                <a:cubicBezTo>
                  <a:pt x="1052250" y="-6555"/>
                  <a:pt x="1331484" y="24616"/>
                  <a:pt x="1495044" y="0"/>
                </a:cubicBezTo>
                <a:cubicBezTo>
                  <a:pt x="1658604" y="-24616"/>
                  <a:pt x="2056661" y="-33562"/>
                  <a:pt x="2221992" y="0"/>
                </a:cubicBezTo>
                <a:cubicBezTo>
                  <a:pt x="2387323" y="33562"/>
                  <a:pt x="2629463" y="-20094"/>
                  <a:pt x="2784348" y="0"/>
                </a:cubicBezTo>
                <a:cubicBezTo>
                  <a:pt x="2939233" y="20094"/>
                  <a:pt x="3151981" y="1524"/>
                  <a:pt x="3387852" y="0"/>
                </a:cubicBezTo>
                <a:cubicBezTo>
                  <a:pt x="3623723" y="-1524"/>
                  <a:pt x="3882724" y="26165"/>
                  <a:pt x="4114800" y="0"/>
                </a:cubicBezTo>
                <a:cubicBezTo>
                  <a:pt x="4114300" y="8855"/>
                  <a:pt x="4114909" y="14521"/>
                  <a:pt x="4114800" y="18288"/>
                </a:cubicBezTo>
                <a:cubicBezTo>
                  <a:pt x="3910038" y="37744"/>
                  <a:pt x="3683432" y="-3969"/>
                  <a:pt x="3429000" y="18288"/>
                </a:cubicBezTo>
                <a:cubicBezTo>
                  <a:pt x="3174568" y="40545"/>
                  <a:pt x="3085815" y="44166"/>
                  <a:pt x="2866644" y="18288"/>
                </a:cubicBezTo>
                <a:cubicBezTo>
                  <a:pt x="2647473" y="-7590"/>
                  <a:pt x="2580474" y="31338"/>
                  <a:pt x="2304288" y="18288"/>
                </a:cubicBezTo>
                <a:cubicBezTo>
                  <a:pt x="2028102" y="5238"/>
                  <a:pt x="1863008" y="-2001"/>
                  <a:pt x="1577340" y="18288"/>
                </a:cubicBezTo>
                <a:cubicBezTo>
                  <a:pt x="1291672" y="38577"/>
                  <a:pt x="1243931" y="9893"/>
                  <a:pt x="973836" y="18288"/>
                </a:cubicBezTo>
                <a:cubicBezTo>
                  <a:pt x="703741" y="26683"/>
                  <a:pt x="317656" y="-5910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114800" h="18288" stroke="0" extrusionOk="0">
                <a:moveTo>
                  <a:pt x="0" y="0"/>
                </a:moveTo>
                <a:cubicBezTo>
                  <a:pt x="276109" y="5266"/>
                  <a:pt x="325589" y="-19584"/>
                  <a:pt x="644652" y="0"/>
                </a:cubicBezTo>
                <a:cubicBezTo>
                  <a:pt x="963715" y="19584"/>
                  <a:pt x="1064991" y="6066"/>
                  <a:pt x="1207008" y="0"/>
                </a:cubicBezTo>
                <a:cubicBezTo>
                  <a:pt x="1349025" y="-6066"/>
                  <a:pt x="1791724" y="14506"/>
                  <a:pt x="1975104" y="0"/>
                </a:cubicBezTo>
                <a:cubicBezTo>
                  <a:pt x="2158484" y="-14506"/>
                  <a:pt x="2397469" y="20822"/>
                  <a:pt x="2619756" y="0"/>
                </a:cubicBezTo>
                <a:cubicBezTo>
                  <a:pt x="2842043" y="-20822"/>
                  <a:pt x="2992157" y="20388"/>
                  <a:pt x="3264408" y="0"/>
                </a:cubicBezTo>
                <a:cubicBezTo>
                  <a:pt x="3536659" y="-20388"/>
                  <a:pt x="3855620" y="38211"/>
                  <a:pt x="4114800" y="0"/>
                </a:cubicBezTo>
                <a:cubicBezTo>
                  <a:pt x="4113902" y="7180"/>
                  <a:pt x="4114969" y="13790"/>
                  <a:pt x="4114800" y="18288"/>
                </a:cubicBezTo>
                <a:cubicBezTo>
                  <a:pt x="3968901" y="8593"/>
                  <a:pt x="3623428" y="17559"/>
                  <a:pt x="3429000" y="18288"/>
                </a:cubicBezTo>
                <a:cubicBezTo>
                  <a:pt x="3234572" y="19017"/>
                  <a:pt x="3085079" y="41804"/>
                  <a:pt x="2866644" y="18288"/>
                </a:cubicBezTo>
                <a:cubicBezTo>
                  <a:pt x="2648209" y="-5228"/>
                  <a:pt x="2451737" y="24580"/>
                  <a:pt x="2180844" y="18288"/>
                </a:cubicBezTo>
                <a:cubicBezTo>
                  <a:pt x="1909951" y="11996"/>
                  <a:pt x="1681589" y="12244"/>
                  <a:pt x="1495044" y="18288"/>
                </a:cubicBezTo>
                <a:cubicBezTo>
                  <a:pt x="1308499" y="24332"/>
                  <a:pt x="1136614" y="21789"/>
                  <a:pt x="850392" y="18288"/>
                </a:cubicBezTo>
                <a:cubicBezTo>
                  <a:pt x="564170" y="14787"/>
                  <a:pt x="210636" y="54701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0E473-EBA1-9091-3F4E-DCB8D5AB6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dirty="0"/>
              <a:t>Health and Injury data requires careful protection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Implementation includes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Role-based access control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TLS encryption for all connections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Network segmentation with DMZ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Comprehensive audit logging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 descr="A diagram of a firewall&#10;&#10;AI-generated content may be incorrect.">
            <a:extLst>
              <a:ext uri="{FF2B5EF4-FFF2-40B4-BE49-F238E27FC236}">
                <a16:creationId xmlns:a16="http://schemas.microsoft.com/office/drawing/2014/main" id="{833EAB50-0D12-8705-8D61-13C46319335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303"/>
          <a:stretch/>
        </p:blipFill>
        <p:spPr>
          <a:xfrm>
            <a:off x="6099048" y="707787"/>
            <a:ext cx="5458968" cy="544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603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EF627C-3C44-DB45-B0E2-9F21133AA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/>
              <a:t>REAL WORLD BENEFITS</a:t>
            </a:r>
          </a:p>
        </p:txBody>
      </p:sp>
      <p:pic>
        <p:nvPicPr>
          <p:cNvPr id="9" name="Picture Placeholder 8" descr="A diagram of a football analysis&#10;&#10;AI-generated content may be incorrect.">
            <a:extLst>
              <a:ext uri="{FF2B5EF4-FFF2-40B4-BE49-F238E27FC236}">
                <a16:creationId xmlns:a16="http://schemas.microsoft.com/office/drawing/2014/main" id="{491F7020-198A-428D-69A7-97C84CD67EB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371" r="-1" b="-1"/>
          <a:stretch/>
        </p:blipFill>
        <p:spPr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18" name="Rectangle 6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56733" y="5463634"/>
            <a:ext cx="1371600" cy="27432"/>
          </a:xfrm>
          <a:custGeom>
            <a:avLst/>
            <a:gdLst>
              <a:gd name="connsiteX0" fmla="*/ 0 w 1371600"/>
              <a:gd name="connsiteY0" fmla="*/ 0 h 27432"/>
              <a:gd name="connsiteX1" fmla="*/ 713232 w 1371600"/>
              <a:gd name="connsiteY1" fmla="*/ 0 h 27432"/>
              <a:gd name="connsiteX2" fmla="*/ 1371600 w 1371600"/>
              <a:gd name="connsiteY2" fmla="*/ 0 h 27432"/>
              <a:gd name="connsiteX3" fmla="*/ 1371600 w 1371600"/>
              <a:gd name="connsiteY3" fmla="*/ 27432 h 27432"/>
              <a:gd name="connsiteX4" fmla="*/ 699516 w 1371600"/>
              <a:gd name="connsiteY4" fmla="*/ 27432 h 27432"/>
              <a:gd name="connsiteX5" fmla="*/ 0 w 1371600"/>
              <a:gd name="connsiteY5" fmla="*/ 27432 h 27432"/>
              <a:gd name="connsiteX6" fmla="*/ 0 w 1371600"/>
              <a:gd name="connsiteY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27432" fill="none" extrusionOk="0">
                <a:moveTo>
                  <a:pt x="0" y="0"/>
                </a:moveTo>
                <a:cubicBezTo>
                  <a:pt x="196943" y="-1146"/>
                  <a:pt x="408267" y="-21226"/>
                  <a:pt x="713232" y="0"/>
                </a:cubicBezTo>
                <a:cubicBezTo>
                  <a:pt x="1018197" y="21226"/>
                  <a:pt x="1176465" y="-24520"/>
                  <a:pt x="1371600" y="0"/>
                </a:cubicBezTo>
                <a:cubicBezTo>
                  <a:pt x="1372004" y="8629"/>
                  <a:pt x="1371042" y="13798"/>
                  <a:pt x="1371600" y="27432"/>
                </a:cubicBezTo>
                <a:cubicBezTo>
                  <a:pt x="1106086" y="14473"/>
                  <a:pt x="951335" y="17231"/>
                  <a:pt x="699516" y="27432"/>
                </a:cubicBezTo>
                <a:cubicBezTo>
                  <a:pt x="447697" y="37633"/>
                  <a:pt x="283433" y="6518"/>
                  <a:pt x="0" y="27432"/>
                </a:cubicBezTo>
                <a:cubicBezTo>
                  <a:pt x="-583" y="21140"/>
                  <a:pt x="532" y="8001"/>
                  <a:pt x="0" y="0"/>
                </a:cubicBezTo>
                <a:close/>
              </a:path>
              <a:path w="1371600" h="27432" stroke="0" extrusionOk="0">
                <a:moveTo>
                  <a:pt x="0" y="0"/>
                </a:moveTo>
                <a:cubicBezTo>
                  <a:pt x="220136" y="-18051"/>
                  <a:pt x="430173" y="10591"/>
                  <a:pt x="672084" y="0"/>
                </a:cubicBezTo>
                <a:cubicBezTo>
                  <a:pt x="913995" y="-10591"/>
                  <a:pt x="1164723" y="30754"/>
                  <a:pt x="1371600" y="0"/>
                </a:cubicBezTo>
                <a:cubicBezTo>
                  <a:pt x="1372182" y="10360"/>
                  <a:pt x="1371123" y="21444"/>
                  <a:pt x="1371600" y="27432"/>
                </a:cubicBezTo>
                <a:cubicBezTo>
                  <a:pt x="1072365" y="46142"/>
                  <a:pt x="961528" y="35455"/>
                  <a:pt x="685800" y="27432"/>
                </a:cubicBezTo>
                <a:cubicBezTo>
                  <a:pt x="410072" y="19409"/>
                  <a:pt x="276398" y="11099"/>
                  <a:pt x="0" y="27432"/>
                </a:cubicBezTo>
                <a:cubicBezTo>
                  <a:pt x="1155" y="18353"/>
                  <a:pt x="-485" y="9869"/>
                  <a:pt x="0" y="0"/>
                </a:cubicBezTo>
                <a:close/>
              </a:path>
            </a:pathLst>
          </a:custGeom>
          <a:solidFill>
            <a:srgbClr val="2B73FD"/>
          </a:solidFill>
          <a:ln w="38100" cap="rnd">
            <a:solidFill>
              <a:srgbClr val="2B73F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8700FA-269F-E642-AED3-F998DC5B7F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54294" y="4777739"/>
            <a:ext cx="6897626" cy="20802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b="1" dirty="0"/>
              <a:t>Player Level:</a:t>
            </a:r>
            <a:r>
              <a:rPr lang="en-US" sz="2400" dirty="0"/>
              <a:t> Optimize practice, prevent injuries, track improvement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b="1" dirty="0"/>
              <a:t>Team Level:</a:t>
            </a:r>
            <a:r>
              <a:rPr lang="en-US" sz="2400" dirty="0"/>
              <a:t> Identify successful strategies, manage player workload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b="1" dirty="0"/>
              <a:t>League Level:</a:t>
            </a:r>
            <a:r>
              <a:rPr lang="en-US" sz="2400" dirty="0"/>
              <a:t> Aggregate anonymous data for safety recommendations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85763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119666-8E23-7A7A-C71D-06BE06E3C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7200"/>
              <a:t>Where this can go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0A328"/>
          </a:solidFill>
          <a:ln w="38100" cap="rnd">
            <a:solidFill>
              <a:srgbClr val="F0A328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0BCD7-144A-2896-F37B-3A6B0BBB3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GB"/>
              <a:t>Mobile app with real-time data entry and alerts </a:t>
            </a:r>
          </a:p>
          <a:p>
            <a:r>
              <a:rPr lang="en-GB"/>
              <a:t>Integration with wearable devices for automated tracking </a:t>
            </a:r>
          </a:p>
          <a:p>
            <a:r>
              <a:rPr lang="en-GB"/>
              <a:t>Team and coach dashboards for coordinated training </a:t>
            </a:r>
          </a:p>
          <a:p>
            <a:r>
              <a:rPr lang="en-GB"/>
              <a:t>Machine learning for personalized injury prevention</a:t>
            </a:r>
            <a:endParaRPr lang="en-US" dirty="0"/>
          </a:p>
        </p:txBody>
      </p:sp>
      <p:pic>
        <p:nvPicPr>
          <p:cNvPr id="5" name="Picture 4" descr="A screen shot of a phone&#10;&#10;AI-generated content may be incorrect.">
            <a:extLst>
              <a:ext uri="{FF2B5EF4-FFF2-40B4-BE49-F238E27FC236}">
                <a16:creationId xmlns:a16="http://schemas.microsoft.com/office/drawing/2014/main" id="{346CCD90-C353-9460-8D58-43480D04B4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170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0804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ADF384-B61E-2608-DD36-8651D3993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/>
          </a:bodyPr>
          <a:lstStyle/>
          <a:p>
            <a:r>
              <a:rPr lang="en-US" sz="5600"/>
              <a:t>Curriculum synthesis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81825"/>
            <a:ext cx="4114800" cy="18288"/>
          </a:xfrm>
          <a:custGeom>
            <a:avLst/>
            <a:gdLst>
              <a:gd name="connsiteX0" fmla="*/ 0 w 4114800"/>
              <a:gd name="connsiteY0" fmla="*/ 0 h 18288"/>
              <a:gd name="connsiteX1" fmla="*/ 768096 w 4114800"/>
              <a:gd name="connsiteY1" fmla="*/ 0 h 18288"/>
              <a:gd name="connsiteX2" fmla="*/ 1495044 w 4114800"/>
              <a:gd name="connsiteY2" fmla="*/ 0 h 18288"/>
              <a:gd name="connsiteX3" fmla="*/ 2221992 w 4114800"/>
              <a:gd name="connsiteY3" fmla="*/ 0 h 18288"/>
              <a:gd name="connsiteX4" fmla="*/ 2784348 w 4114800"/>
              <a:gd name="connsiteY4" fmla="*/ 0 h 18288"/>
              <a:gd name="connsiteX5" fmla="*/ 3387852 w 4114800"/>
              <a:gd name="connsiteY5" fmla="*/ 0 h 18288"/>
              <a:gd name="connsiteX6" fmla="*/ 4114800 w 4114800"/>
              <a:gd name="connsiteY6" fmla="*/ 0 h 18288"/>
              <a:gd name="connsiteX7" fmla="*/ 4114800 w 4114800"/>
              <a:gd name="connsiteY7" fmla="*/ 18288 h 18288"/>
              <a:gd name="connsiteX8" fmla="*/ 3429000 w 4114800"/>
              <a:gd name="connsiteY8" fmla="*/ 18288 h 18288"/>
              <a:gd name="connsiteX9" fmla="*/ 2866644 w 4114800"/>
              <a:gd name="connsiteY9" fmla="*/ 18288 h 18288"/>
              <a:gd name="connsiteX10" fmla="*/ 2304288 w 4114800"/>
              <a:gd name="connsiteY10" fmla="*/ 18288 h 18288"/>
              <a:gd name="connsiteX11" fmla="*/ 1577340 w 4114800"/>
              <a:gd name="connsiteY11" fmla="*/ 18288 h 18288"/>
              <a:gd name="connsiteX12" fmla="*/ 973836 w 4114800"/>
              <a:gd name="connsiteY12" fmla="*/ 18288 h 18288"/>
              <a:gd name="connsiteX13" fmla="*/ 0 w 4114800"/>
              <a:gd name="connsiteY13" fmla="*/ 18288 h 18288"/>
              <a:gd name="connsiteX14" fmla="*/ 0 w 411480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14800" h="18288" fill="none" extrusionOk="0">
                <a:moveTo>
                  <a:pt x="0" y="0"/>
                </a:moveTo>
                <a:cubicBezTo>
                  <a:pt x="338280" y="-26110"/>
                  <a:pt x="483942" y="6555"/>
                  <a:pt x="768096" y="0"/>
                </a:cubicBezTo>
                <a:cubicBezTo>
                  <a:pt x="1052250" y="-6555"/>
                  <a:pt x="1331484" y="24616"/>
                  <a:pt x="1495044" y="0"/>
                </a:cubicBezTo>
                <a:cubicBezTo>
                  <a:pt x="1658604" y="-24616"/>
                  <a:pt x="2056661" y="-33562"/>
                  <a:pt x="2221992" y="0"/>
                </a:cubicBezTo>
                <a:cubicBezTo>
                  <a:pt x="2387323" y="33562"/>
                  <a:pt x="2629463" y="-20094"/>
                  <a:pt x="2784348" y="0"/>
                </a:cubicBezTo>
                <a:cubicBezTo>
                  <a:pt x="2939233" y="20094"/>
                  <a:pt x="3151981" y="1524"/>
                  <a:pt x="3387852" y="0"/>
                </a:cubicBezTo>
                <a:cubicBezTo>
                  <a:pt x="3623723" y="-1524"/>
                  <a:pt x="3882724" y="26165"/>
                  <a:pt x="4114800" y="0"/>
                </a:cubicBezTo>
                <a:cubicBezTo>
                  <a:pt x="4114300" y="8855"/>
                  <a:pt x="4114909" y="14521"/>
                  <a:pt x="4114800" y="18288"/>
                </a:cubicBezTo>
                <a:cubicBezTo>
                  <a:pt x="3910038" y="37744"/>
                  <a:pt x="3683432" y="-3969"/>
                  <a:pt x="3429000" y="18288"/>
                </a:cubicBezTo>
                <a:cubicBezTo>
                  <a:pt x="3174568" y="40545"/>
                  <a:pt x="3085815" y="44166"/>
                  <a:pt x="2866644" y="18288"/>
                </a:cubicBezTo>
                <a:cubicBezTo>
                  <a:pt x="2647473" y="-7590"/>
                  <a:pt x="2580474" y="31338"/>
                  <a:pt x="2304288" y="18288"/>
                </a:cubicBezTo>
                <a:cubicBezTo>
                  <a:pt x="2028102" y="5238"/>
                  <a:pt x="1863008" y="-2001"/>
                  <a:pt x="1577340" y="18288"/>
                </a:cubicBezTo>
                <a:cubicBezTo>
                  <a:pt x="1291672" y="38577"/>
                  <a:pt x="1243931" y="9893"/>
                  <a:pt x="973836" y="18288"/>
                </a:cubicBezTo>
                <a:cubicBezTo>
                  <a:pt x="703741" y="26683"/>
                  <a:pt x="317656" y="-5910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114800" h="18288" stroke="0" extrusionOk="0">
                <a:moveTo>
                  <a:pt x="0" y="0"/>
                </a:moveTo>
                <a:cubicBezTo>
                  <a:pt x="276109" y="5266"/>
                  <a:pt x="325589" y="-19584"/>
                  <a:pt x="644652" y="0"/>
                </a:cubicBezTo>
                <a:cubicBezTo>
                  <a:pt x="963715" y="19584"/>
                  <a:pt x="1064991" y="6066"/>
                  <a:pt x="1207008" y="0"/>
                </a:cubicBezTo>
                <a:cubicBezTo>
                  <a:pt x="1349025" y="-6066"/>
                  <a:pt x="1791724" y="14506"/>
                  <a:pt x="1975104" y="0"/>
                </a:cubicBezTo>
                <a:cubicBezTo>
                  <a:pt x="2158484" y="-14506"/>
                  <a:pt x="2397469" y="20822"/>
                  <a:pt x="2619756" y="0"/>
                </a:cubicBezTo>
                <a:cubicBezTo>
                  <a:pt x="2842043" y="-20822"/>
                  <a:pt x="2992157" y="20388"/>
                  <a:pt x="3264408" y="0"/>
                </a:cubicBezTo>
                <a:cubicBezTo>
                  <a:pt x="3536659" y="-20388"/>
                  <a:pt x="3855620" y="38211"/>
                  <a:pt x="4114800" y="0"/>
                </a:cubicBezTo>
                <a:cubicBezTo>
                  <a:pt x="4113902" y="7180"/>
                  <a:pt x="4114969" y="13790"/>
                  <a:pt x="4114800" y="18288"/>
                </a:cubicBezTo>
                <a:cubicBezTo>
                  <a:pt x="3968901" y="8593"/>
                  <a:pt x="3623428" y="17559"/>
                  <a:pt x="3429000" y="18288"/>
                </a:cubicBezTo>
                <a:cubicBezTo>
                  <a:pt x="3234572" y="19017"/>
                  <a:pt x="3085079" y="41804"/>
                  <a:pt x="2866644" y="18288"/>
                </a:cubicBezTo>
                <a:cubicBezTo>
                  <a:pt x="2648209" y="-5228"/>
                  <a:pt x="2451737" y="24580"/>
                  <a:pt x="2180844" y="18288"/>
                </a:cubicBezTo>
                <a:cubicBezTo>
                  <a:pt x="1909951" y="11996"/>
                  <a:pt x="1681589" y="12244"/>
                  <a:pt x="1495044" y="18288"/>
                </a:cubicBezTo>
                <a:cubicBezTo>
                  <a:pt x="1308499" y="24332"/>
                  <a:pt x="1136614" y="21789"/>
                  <a:pt x="850392" y="18288"/>
                </a:cubicBezTo>
                <a:cubicBezTo>
                  <a:pt x="564170" y="14787"/>
                  <a:pt x="210636" y="54701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rgbClr val="8DB9F5"/>
          </a:solidFill>
          <a:ln w="38100" cap="rnd">
            <a:solidFill>
              <a:srgbClr val="8DB9F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5245A-53E8-0126-80C0-B7838BF69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400" b="1"/>
              <a:t>Software Systems (SS):</a:t>
            </a:r>
            <a:r>
              <a:rPr lang="en-GB" sz="2400"/>
              <a:t> User-</a:t>
            </a:r>
            <a:r>
              <a:rPr lang="en-GB" sz="2400" err="1"/>
              <a:t>centered</a:t>
            </a:r>
            <a:r>
              <a:rPr lang="en-GB" sz="2400"/>
              <a:t> design and workflow mapping </a:t>
            </a:r>
          </a:p>
          <a:p>
            <a:pPr>
              <a:lnSpc>
                <a:spcPct val="100000"/>
              </a:lnSpc>
            </a:pPr>
            <a:r>
              <a:rPr lang="en-GB" sz="2400" b="1"/>
              <a:t>Business Analytics (BA):</a:t>
            </a:r>
            <a:r>
              <a:rPr lang="en-GB" sz="2400"/>
              <a:t> Performance visualization and trend identification </a:t>
            </a:r>
          </a:p>
          <a:p>
            <a:pPr>
              <a:lnSpc>
                <a:spcPct val="100000"/>
              </a:lnSpc>
            </a:pPr>
            <a:r>
              <a:rPr lang="en-GB" sz="2400" b="1"/>
              <a:t>Data Management (DM):</a:t>
            </a:r>
            <a:r>
              <a:rPr lang="en-GB" sz="2400"/>
              <a:t> Structured schema with referential integrity </a:t>
            </a:r>
          </a:p>
          <a:p>
            <a:pPr>
              <a:lnSpc>
                <a:spcPct val="100000"/>
              </a:lnSpc>
            </a:pPr>
            <a:r>
              <a:rPr lang="en-GB" sz="2400" b="1"/>
              <a:t>Cybersecurity &amp; Networking (CN):</a:t>
            </a:r>
            <a:r>
              <a:rPr lang="en-GB" sz="2400"/>
              <a:t> Role-based access and network protection</a:t>
            </a:r>
            <a:endParaRPr lang="en-US" sz="2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6436237" y="1971579"/>
              <a:ext cx="360" cy="21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8237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E0DD9374-1B78-C1EB-7016-AD1F9C946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36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17617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13482</TotalTime>
  <Words>387</Words>
  <Application>Microsoft Macintosh PowerPoint</Application>
  <PresentationFormat>Widescreen</PresentationFormat>
  <Paragraphs>58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Arial</vt:lpstr>
      <vt:lpstr>Courier New</vt:lpstr>
      <vt:lpstr>The Hand Bold</vt:lpstr>
      <vt:lpstr>The Serif Hand Black</vt:lpstr>
      <vt:lpstr>SketchyVTI</vt:lpstr>
      <vt:lpstr>Flag football Performance &amp; Injury Anlaytics Platform </vt:lpstr>
      <vt:lpstr>Why this matters</vt:lpstr>
      <vt:lpstr>Building the system</vt:lpstr>
      <vt:lpstr>Turning data into decisions</vt:lpstr>
      <vt:lpstr>STRUCTURED DATA ARCHITECTURE</vt:lpstr>
      <vt:lpstr>PROTECTING PLAYER DATA</vt:lpstr>
      <vt:lpstr>REAL WORLD BENEFITS</vt:lpstr>
      <vt:lpstr>Where this can go</vt:lpstr>
      <vt:lpstr>Curriculum synthesis</vt:lpstr>
      <vt:lpstr>CAPSTONe SYNTHESIS (CONCLUSION)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Mariam Adegbindin</dc:creator>
  <cp:lastModifiedBy>Mariam Adegbindin</cp:lastModifiedBy>
  <cp:revision>5</cp:revision>
  <dcterms:created xsi:type="dcterms:W3CDTF">2025-04-17T16:02:07Z</dcterms:created>
  <dcterms:modified xsi:type="dcterms:W3CDTF">2025-05-05T15:44:40Z</dcterms:modified>
</cp:coreProperties>
</file>

<file path=docProps/thumbnail.jpeg>
</file>